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8.jpg" ContentType="image/jpg"/>
  <Override PartName="/ppt/media/image22.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media/image31.jpg" ContentType="image/jpg"/>
  <Override PartName="/ppt/media/image40.jpg" ContentType="image/jpg"/>
  <Override PartName="/ppt/media/image42.jpg" ContentType="image/jpg"/>
  <Override PartName="/ppt/media/image49.jpg" ContentType="image/jpg"/>
  <Override PartName="/ppt/media/image56.jpg" ContentType="image/jpg"/>
  <Override PartName="/ppt/media/image57.jpg" ContentType="image/jpg"/>
  <Override PartName="/ppt/media/image58.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1696" r:id="rId4"/>
    <p:sldId id="1685" r:id="rId5"/>
    <p:sldId id="1691" r:id="rId6"/>
    <p:sldId id="1697" r:id="rId7"/>
    <p:sldId id="1694" r:id="rId8"/>
    <p:sldId id="273" r:id="rId9"/>
    <p:sldId id="1688" r:id="rId10"/>
    <p:sldId id="1695" r:id="rId11"/>
    <p:sldId id="259" r:id="rId12"/>
    <p:sldId id="1686" r:id="rId13"/>
    <p:sldId id="1687" r:id="rId14"/>
    <p:sldId id="1660" r:id="rId15"/>
    <p:sldId id="295" r:id="rId16"/>
    <p:sldId id="1662" r:id="rId17"/>
    <p:sldId id="269" r:id="rId18"/>
    <p:sldId id="270" r:id="rId19"/>
    <p:sldId id="272" r:id="rId20"/>
    <p:sldId id="297" r:id="rId21"/>
    <p:sldId id="277" r:id="rId22"/>
    <p:sldId id="302" r:id="rId23"/>
    <p:sldId id="279" r:id="rId24"/>
    <p:sldId id="287" r:id="rId25"/>
    <p:sldId id="296" r:id="rId26"/>
    <p:sldId id="268" r:id="rId27"/>
    <p:sldId id="281" r:id="rId28"/>
    <p:sldId id="299" r:id="rId29"/>
    <p:sldId id="284" r:id="rId30"/>
    <p:sldId id="291" r:id="rId31"/>
    <p:sldId id="261" r:id="rId32"/>
    <p:sldId id="262" r:id="rId33"/>
    <p:sldId id="258" r:id="rId34"/>
    <p:sldId id="1690" r:id="rId35"/>
    <p:sldId id="168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49" d="100"/>
          <a:sy n="49" d="100"/>
        </p:scale>
        <p:origin x="72" y="59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notesMaster" Target="notesMasters/notesMaster1.xml" /><Relationship Id="rId40"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CB9C62-69F7-4574-A45C-8A339C62A79E}"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A940CB6D-FA12-4C6C-9832-FB3F75149D9C}">
      <dgm:prSet/>
      <dgm:spPr/>
      <dgm:t>
        <a:bodyPr/>
        <a:lstStyle/>
        <a:p>
          <a:r>
            <a:rPr lang="en-US"/>
            <a:t>High production rates</a:t>
          </a:r>
        </a:p>
      </dgm:t>
    </dgm:pt>
    <dgm:pt modelId="{B8E1AD55-A149-4214-BDFC-5D3442001DEF}" type="parTrans" cxnId="{4E60E541-CF18-40DE-8F21-D07C4BE4DBA3}">
      <dgm:prSet/>
      <dgm:spPr/>
      <dgm:t>
        <a:bodyPr/>
        <a:lstStyle/>
        <a:p>
          <a:endParaRPr lang="en-US"/>
        </a:p>
      </dgm:t>
    </dgm:pt>
    <dgm:pt modelId="{7D595B4F-706C-4CF8-BA1C-62A7FACE8AC4}" type="sibTrans" cxnId="{4E60E541-CF18-40DE-8F21-D07C4BE4DBA3}">
      <dgm:prSet/>
      <dgm:spPr/>
      <dgm:t>
        <a:bodyPr/>
        <a:lstStyle/>
        <a:p>
          <a:endParaRPr lang="en-US"/>
        </a:p>
      </dgm:t>
    </dgm:pt>
    <dgm:pt modelId="{7DCE904E-F795-4979-85AC-4997656FE5B8}">
      <dgm:prSet/>
      <dgm:spPr/>
      <dgm:t>
        <a:bodyPr/>
        <a:lstStyle/>
        <a:p>
          <a:r>
            <a:rPr lang="en-US"/>
            <a:t>Good dimensional control</a:t>
          </a:r>
        </a:p>
      </dgm:t>
    </dgm:pt>
    <dgm:pt modelId="{65719530-6220-40CF-A797-E40BE4B679F6}" type="parTrans" cxnId="{A590CE3B-8467-428D-87EF-8C8CCF97302D}">
      <dgm:prSet/>
      <dgm:spPr/>
      <dgm:t>
        <a:bodyPr/>
        <a:lstStyle/>
        <a:p>
          <a:endParaRPr lang="en-US"/>
        </a:p>
      </dgm:t>
    </dgm:pt>
    <dgm:pt modelId="{FE69466D-FCC7-43BC-964F-E78A5760FF87}" type="sibTrans" cxnId="{A590CE3B-8467-428D-87EF-8C8CCF97302D}">
      <dgm:prSet/>
      <dgm:spPr/>
      <dgm:t>
        <a:bodyPr/>
        <a:lstStyle/>
        <a:p>
          <a:endParaRPr lang="en-US"/>
        </a:p>
      </dgm:t>
    </dgm:pt>
    <dgm:pt modelId="{2B7DA297-486C-4141-95CB-B7E7ACA1AD86}">
      <dgm:prSet/>
      <dgm:spPr/>
      <dgm:t>
        <a:bodyPr/>
        <a:lstStyle/>
        <a:p>
          <a:r>
            <a:rPr lang="en-US"/>
            <a:t>5-60 second cycle times (or several minutes for thermoset</a:t>
          </a:r>
        </a:p>
      </dgm:t>
    </dgm:pt>
    <dgm:pt modelId="{42ACB7A2-05A1-470A-AECE-F263E16BFD08}" type="parTrans" cxnId="{B3A7D4A6-F649-4747-9671-5ADDE147435A}">
      <dgm:prSet/>
      <dgm:spPr/>
      <dgm:t>
        <a:bodyPr/>
        <a:lstStyle/>
        <a:p>
          <a:endParaRPr lang="en-US"/>
        </a:p>
      </dgm:t>
    </dgm:pt>
    <dgm:pt modelId="{4C202654-4A94-4BF6-8700-E6A7278B84A2}" type="sibTrans" cxnId="{B3A7D4A6-F649-4747-9671-5ADDE147435A}">
      <dgm:prSet/>
      <dgm:spPr/>
      <dgm:t>
        <a:bodyPr/>
        <a:lstStyle/>
        <a:p>
          <a:endParaRPr lang="en-US"/>
        </a:p>
      </dgm:t>
    </dgm:pt>
    <dgm:pt modelId="{C002C506-5058-45BB-8680-FAFE48DADEE0}">
      <dgm:prSet/>
      <dgm:spPr/>
      <dgm:t>
        <a:bodyPr/>
        <a:lstStyle/>
        <a:p>
          <a:r>
            <a:rPr lang="en-US"/>
            <a:t>materials)</a:t>
          </a:r>
        </a:p>
      </dgm:t>
    </dgm:pt>
    <dgm:pt modelId="{ADCF8679-38B2-47F5-ABA4-E1A1ED98B812}" type="parTrans" cxnId="{CD40AFED-A014-46F8-A76D-CA42BA2DA958}">
      <dgm:prSet/>
      <dgm:spPr/>
      <dgm:t>
        <a:bodyPr/>
        <a:lstStyle/>
        <a:p>
          <a:endParaRPr lang="en-US"/>
        </a:p>
      </dgm:t>
    </dgm:pt>
    <dgm:pt modelId="{103AEAD6-5A96-4CDF-A9C7-AA52480135F6}" type="sibTrans" cxnId="{CD40AFED-A014-46F8-A76D-CA42BA2DA958}">
      <dgm:prSet/>
      <dgm:spPr/>
      <dgm:t>
        <a:bodyPr/>
        <a:lstStyle/>
        <a:p>
          <a:endParaRPr lang="en-US"/>
        </a:p>
      </dgm:t>
    </dgm:pt>
    <dgm:pt modelId="{0420CD47-79BB-4A8F-AA4A-8652D59B10DD}">
      <dgm:prSet/>
      <dgm:spPr/>
      <dgm:t>
        <a:bodyPr/>
        <a:lstStyle/>
        <a:p>
          <a:r>
            <a:rPr lang="en-US"/>
            <a:t>Molds with multiple cavities, made of tool steels (2 million  cycles), aluminum (10,000 cycles), etc.</a:t>
          </a:r>
        </a:p>
      </dgm:t>
    </dgm:pt>
    <dgm:pt modelId="{C4049B8A-3B5F-4E0D-9531-1D3F4839C78F}" type="parTrans" cxnId="{AE530CD4-10C0-4BDC-87DA-A0F929949546}">
      <dgm:prSet/>
      <dgm:spPr/>
      <dgm:t>
        <a:bodyPr/>
        <a:lstStyle/>
        <a:p>
          <a:endParaRPr lang="en-US"/>
        </a:p>
      </dgm:t>
    </dgm:pt>
    <dgm:pt modelId="{96778F3E-D874-4E17-A350-8EF085BCADEC}" type="sibTrans" cxnId="{AE530CD4-10C0-4BDC-87DA-A0F929949546}">
      <dgm:prSet/>
      <dgm:spPr/>
      <dgm:t>
        <a:bodyPr/>
        <a:lstStyle/>
        <a:p>
          <a:endParaRPr lang="en-US"/>
        </a:p>
      </dgm:t>
    </dgm:pt>
    <dgm:pt modelId="{015AA14D-7D64-4A2D-8DDB-91F0FF6EA567}">
      <dgm:prSet/>
      <dgm:spPr/>
      <dgm:t>
        <a:bodyPr/>
        <a:lstStyle/>
        <a:p>
          <a:r>
            <a:rPr lang="en-US"/>
            <a:t>Mold costs up to $20-200K</a:t>
          </a:r>
        </a:p>
      </dgm:t>
    </dgm:pt>
    <dgm:pt modelId="{D25DC2AF-D711-43BD-A0D6-2A2EC33EAF28}" type="parTrans" cxnId="{DC2772B1-6AA1-43AA-94B9-E16E36688B4E}">
      <dgm:prSet/>
      <dgm:spPr/>
      <dgm:t>
        <a:bodyPr/>
        <a:lstStyle/>
        <a:p>
          <a:endParaRPr lang="en-US"/>
        </a:p>
      </dgm:t>
    </dgm:pt>
    <dgm:pt modelId="{6627F461-63B3-46C3-80A5-7FE8530A8923}" type="sibTrans" cxnId="{DC2772B1-6AA1-43AA-94B9-E16E36688B4E}">
      <dgm:prSet/>
      <dgm:spPr/>
      <dgm:t>
        <a:bodyPr/>
        <a:lstStyle/>
        <a:p>
          <a:endParaRPr lang="en-US"/>
        </a:p>
      </dgm:t>
    </dgm:pt>
    <dgm:pt modelId="{79EBF8DD-6357-4F65-9BFF-B9E767FB1B9D}">
      <dgm:prSet/>
      <dgm:spPr/>
      <dgm:t>
        <a:bodyPr/>
        <a:lstStyle/>
        <a:p>
          <a:r>
            <a:rPr lang="en-US"/>
            <a:t>Machines are usually horizontal with clamping forces 0.9-  2.2 MN (100-250 tons)</a:t>
          </a:r>
        </a:p>
      </dgm:t>
    </dgm:pt>
    <dgm:pt modelId="{FFCDCC7B-03F0-4A4A-BC3A-9062DAEAA850}" type="parTrans" cxnId="{A1081815-B249-4C20-B31B-56697EA38EA4}">
      <dgm:prSet/>
      <dgm:spPr/>
      <dgm:t>
        <a:bodyPr/>
        <a:lstStyle/>
        <a:p>
          <a:endParaRPr lang="en-US"/>
        </a:p>
      </dgm:t>
    </dgm:pt>
    <dgm:pt modelId="{331DC6B4-4A02-4E2F-8A6D-002A18B9CB24}" type="sibTrans" cxnId="{A1081815-B249-4C20-B31B-56697EA38EA4}">
      <dgm:prSet/>
      <dgm:spPr/>
      <dgm:t>
        <a:bodyPr/>
        <a:lstStyle/>
        <a:p>
          <a:endParaRPr lang="en-US"/>
        </a:p>
      </dgm:t>
    </dgm:pt>
    <dgm:pt modelId="{987400DF-0506-49EB-9E57-55CCAB9DCEE1}">
      <dgm:prSet/>
      <dgm:spPr/>
      <dgm:t>
        <a:bodyPr/>
        <a:lstStyle/>
        <a:p>
          <a:r>
            <a:rPr lang="en-US"/>
            <a:t>100 ton machines cost $60-90K</a:t>
          </a:r>
        </a:p>
      </dgm:t>
    </dgm:pt>
    <dgm:pt modelId="{CDC24688-BC8A-4C1B-92C3-932112709FB6}" type="parTrans" cxnId="{7E55D95F-62E6-4DA9-A0EF-922B6AF5A7EB}">
      <dgm:prSet/>
      <dgm:spPr/>
      <dgm:t>
        <a:bodyPr/>
        <a:lstStyle/>
        <a:p>
          <a:endParaRPr lang="en-US"/>
        </a:p>
      </dgm:t>
    </dgm:pt>
    <dgm:pt modelId="{63900991-F5E9-40C3-84F2-DC045202831D}" type="sibTrans" cxnId="{7E55D95F-62E6-4DA9-A0EF-922B6AF5A7EB}">
      <dgm:prSet/>
      <dgm:spPr/>
      <dgm:t>
        <a:bodyPr/>
        <a:lstStyle/>
        <a:p>
          <a:endParaRPr lang="en-US"/>
        </a:p>
      </dgm:t>
    </dgm:pt>
    <dgm:pt modelId="{152C1444-E1DF-48D5-9F90-7C62A0EE16B7}">
      <dgm:prSet/>
      <dgm:spPr/>
      <dgm:t>
        <a:bodyPr/>
        <a:lstStyle/>
        <a:p>
          <a:r>
            <a:rPr lang="en-US"/>
            <a:t>300 ton machines cost $85-140K</a:t>
          </a:r>
        </a:p>
      </dgm:t>
    </dgm:pt>
    <dgm:pt modelId="{2BDCE1B3-334C-47EA-B19E-1A572C03E35B}" type="parTrans" cxnId="{B7FBA4D7-A02D-44CD-B676-72B5821704FF}">
      <dgm:prSet/>
      <dgm:spPr/>
      <dgm:t>
        <a:bodyPr/>
        <a:lstStyle/>
        <a:p>
          <a:endParaRPr lang="en-US"/>
        </a:p>
      </dgm:t>
    </dgm:pt>
    <dgm:pt modelId="{90B4A8C0-FA6F-4B23-AB4B-2DB009070B14}" type="sibTrans" cxnId="{B7FBA4D7-A02D-44CD-B676-72B5821704FF}">
      <dgm:prSet/>
      <dgm:spPr/>
      <dgm:t>
        <a:bodyPr/>
        <a:lstStyle/>
        <a:p>
          <a:endParaRPr lang="en-US"/>
        </a:p>
      </dgm:t>
    </dgm:pt>
    <dgm:pt modelId="{7276DFB4-5087-4272-B49D-7D146F809CF2}" type="pres">
      <dgm:prSet presAssocID="{5CCB9C62-69F7-4574-A45C-8A339C62A79E}" presName="Name0" presStyleCnt="0">
        <dgm:presLayoutVars>
          <dgm:dir/>
          <dgm:resizeHandles val="exact"/>
        </dgm:presLayoutVars>
      </dgm:prSet>
      <dgm:spPr/>
    </dgm:pt>
    <dgm:pt modelId="{24DFB95B-DFA3-4E71-97F8-93C7428D5E4D}" type="pres">
      <dgm:prSet presAssocID="{A940CB6D-FA12-4C6C-9832-FB3F75149D9C}" presName="node" presStyleLbl="node1" presStyleIdx="0" presStyleCnt="9">
        <dgm:presLayoutVars>
          <dgm:bulletEnabled val="1"/>
        </dgm:presLayoutVars>
      </dgm:prSet>
      <dgm:spPr/>
    </dgm:pt>
    <dgm:pt modelId="{0CC45B39-E2DF-4AB9-BC8F-31E97C792368}" type="pres">
      <dgm:prSet presAssocID="{7D595B4F-706C-4CF8-BA1C-62A7FACE8AC4}" presName="sibTrans" presStyleLbl="sibTrans1D1" presStyleIdx="0" presStyleCnt="8"/>
      <dgm:spPr/>
    </dgm:pt>
    <dgm:pt modelId="{B6EC24B2-6413-4BE4-B003-13015FFC79C8}" type="pres">
      <dgm:prSet presAssocID="{7D595B4F-706C-4CF8-BA1C-62A7FACE8AC4}" presName="connectorText" presStyleLbl="sibTrans1D1" presStyleIdx="0" presStyleCnt="8"/>
      <dgm:spPr/>
    </dgm:pt>
    <dgm:pt modelId="{A472E2C5-073A-4207-989F-34183E0ED588}" type="pres">
      <dgm:prSet presAssocID="{7DCE904E-F795-4979-85AC-4997656FE5B8}" presName="node" presStyleLbl="node1" presStyleIdx="1" presStyleCnt="9">
        <dgm:presLayoutVars>
          <dgm:bulletEnabled val="1"/>
        </dgm:presLayoutVars>
      </dgm:prSet>
      <dgm:spPr/>
    </dgm:pt>
    <dgm:pt modelId="{C2A90048-19A8-4CAE-9247-B9934FCA67D1}" type="pres">
      <dgm:prSet presAssocID="{FE69466D-FCC7-43BC-964F-E78A5760FF87}" presName="sibTrans" presStyleLbl="sibTrans1D1" presStyleIdx="1" presStyleCnt="8"/>
      <dgm:spPr/>
    </dgm:pt>
    <dgm:pt modelId="{0773E8B0-5A18-4CC0-85C7-85A1F802DF43}" type="pres">
      <dgm:prSet presAssocID="{FE69466D-FCC7-43BC-964F-E78A5760FF87}" presName="connectorText" presStyleLbl="sibTrans1D1" presStyleIdx="1" presStyleCnt="8"/>
      <dgm:spPr/>
    </dgm:pt>
    <dgm:pt modelId="{FD05C38C-C9D1-4EA3-B6CB-6636EF99EBDD}" type="pres">
      <dgm:prSet presAssocID="{2B7DA297-486C-4141-95CB-B7E7ACA1AD86}" presName="node" presStyleLbl="node1" presStyleIdx="2" presStyleCnt="9">
        <dgm:presLayoutVars>
          <dgm:bulletEnabled val="1"/>
        </dgm:presLayoutVars>
      </dgm:prSet>
      <dgm:spPr/>
    </dgm:pt>
    <dgm:pt modelId="{3D2CF8FD-8B28-4589-B595-9744E204967C}" type="pres">
      <dgm:prSet presAssocID="{4C202654-4A94-4BF6-8700-E6A7278B84A2}" presName="sibTrans" presStyleLbl="sibTrans1D1" presStyleIdx="2" presStyleCnt="8"/>
      <dgm:spPr/>
    </dgm:pt>
    <dgm:pt modelId="{39C1A181-C5A2-46DD-9F6F-CD14D17C3434}" type="pres">
      <dgm:prSet presAssocID="{4C202654-4A94-4BF6-8700-E6A7278B84A2}" presName="connectorText" presStyleLbl="sibTrans1D1" presStyleIdx="2" presStyleCnt="8"/>
      <dgm:spPr/>
    </dgm:pt>
    <dgm:pt modelId="{DE14585E-57C4-4993-B637-66959E501A09}" type="pres">
      <dgm:prSet presAssocID="{C002C506-5058-45BB-8680-FAFE48DADEE0}" presName="node" presStyleLbl="node1" presStyleIdx="3" presStyleCnt="9">
        <dgm:presLayoutVars>
          <dgm:bulletEnabled val="1"/>
        </dgm:presLayoutVars>
      </dgm:prSet>
      <dgm:spPr/>
    </dgm:pt>
    <dgm:pt modelId="{044C05D6-D77F-4886-8CA7-E400A7092B3E}" type="pres">
      <dgm:prSet presAssocID="{103AEAD6-5A96-4CDF-A9C7-AA52480135F6}" presName="sibTrans" presStyleLbl="sibTrans1D1" presStyleIdx="3" presStyleCnt="8"/>
      <dgm:spPr/>
    </dgm:pt>
    <dgm:pt modelId="{0964F448-630B-4FA3-B136-80C9B274D1A6}" type="pres">
      <dgm:prSet presAssocID="{103AEAD6-5A96-4CDF-A9C7-AA52480135F6}" presName="connectorText" presStyleLbl="sibTrans1D1" presStyleIdx="3" presStyleCnt="8"/>
      <dgm:spPr/>
    </dgm:pt>
    <dgm:pt modelId="{9E797100-3D05-4163-8498-BF32351D0B80}" type="pres">
      <dgm:prSet presAssocID="{0420CD47-79BB-4A8F-AA4A-8652D59B10DD}" presName="node" presStyleLbl="node1" presStyleIdx="4" presStyleCnt="9">
        <dgm:presLayoutVars>
          <dgm:bulletEnabled val="1"/>
        </dgm:presLayoutVars>
      </dgm:prSet>
      <dgm:spPr/>
    </dgm:pt>
    <dgm:pt modelId="{7D864264-58C7-4AA8-A2BE-DB29892FE7E7}" type="pres">
      <dgm:prSet presAssocID="{96778F3E-D874-4E17-A350-8EF085BCADEC}" presName="sibTrans" presStyleLbl="sibTrans1D1" presStyleIdx="4" presStyleCnt="8"/>
      <dgm:spPr/>
    </dgm:pt>
    <dgm:pt modelId="{5B596EC6-778E-4066-8BA9-EF7DB2959C47}" type="pres">
      <dgm:prSet presAssocID="{96778F3E-D874-4E17-A350-8EF085BCADEC}" presName="connectorText" presStyleLbl="sibTrans1D1" presStyleIdx="4" presStyleCnt="8"/>
      <dgm:spPr/>
    </dgm:pt>
    <dgm:pt modelId="{8CBC901A-7050-4EF9-B01D-56ACF5684095}" type="pres">
      <dgm:prSet presAssocID="{015AA14D-7D64-4A2D-8DDB-91F0FF6EA567}" presName="node" presStyleLbl="node1" presStyleIdx="5" presStyleCnt="9">
        <dgm:presLayoutVars>
          <dgm:bulletEnabled val="1"/>
        </dgm:presLayoutVars>
      </dgm:prSet>
      <dgm:spPr/>
    </dgm:pt>
    <dgm:pt modelId="{C6C07026-7F7A-40AB-ADFD-4C0C76C8923E}" type="pres">
      <dgm:prSet presAssocID="{6627F461-63B3-46C3-80A5-7FE8530A8923}" presName="sibTrans" presStyleLbl="sibTrans1D1" presStyleIdx="5" presStyleCnt="8"/>
      <dgm:spPr/>
    </dgm:pt>
    <dgm:pt modelId="{DDFC103B-6085-44B5-A11B-5238199004A4}" type="pres">
      <dgm:prSet presAssocID="{6627F461-63B3-46C3-80A5-7FE8530A8923}" presName="connectorText" presStyleLbl="sibTrans1D1" presStyleIdx="5" presStyleCnt="8"/>
      <dgm:spPr/>
    </dgm:pt>
    <dgm:pt modelId="{3E676407-7930-48E1-8E11-5B981D56B7BD}" type="pres">
      <dgm:prSet presAssocID="{79EBF8DD-6357-4F65-9BFF-B9E767FB1B9D}" presName="node" presStyleLbl="node1" presStyleIdx="6" presStyleCnt="9">
        <dgm:presLayoutVars>
          <dgm:bulletEnabled val="1"/>
        </dgm:presLayoutVars>
      </dgm:prSet>
      <dgm:spPr/>
    </dgm:pt>
    <dgm:pt modelId="{7B70DE5B-7386-4EB9-AF21-E590486CDF20}" type="pres">
      <dgm:prSet presAssocID="{331DC6B4-4A02-4E2F-8A6D-002A18B9CB24}" presName="sibTrans" presStyleLbl="sibTrans1D1" presStyleIdx="6" presStyleCnt="8"/>
      <dgm:spPr/>
    </dgm:pt>
    <dgm:pt modelId="{E287518E-9F58-44E0-8E27-73ADC0EEEDD5}" type="pres">
      <dgm:prSet presAssocID="{331DC6B4-4A02-4E2F-8A6D-002A18B9CB24}" presName="connectorText" presStyleLbl="sibTrans1D1" presStyleIdx="6" presStyleCnt="8"/>
      <dgm:spPr/>
    </dgm:pt>
    <dgm:pt modelId="{9DFEC37A-8AC9-4097-A94B-98D679D3BCAC}" type="pres">
      <dgm:prSet presAssocID="{987400DF-0506-49EB-9E57-55CCAB9DCEE1}" presName="node" presStyleLbl="node1" presStyleIdx="7" presStyleCnt="9">
        <dgm:presLayoutVars>
          <dgm:bulletEnabled val="1"/>
        </dgm:presLayoutVars>
      </dgm:prSet>
      <dgm:spPr/>
    </dgm:pt>
    <dgm:pt modelId="{957A2B0E-856E-4DD7-AB9F-9E55E74E2AA2}" type="pres">
      <dgm:prSet presAssocID="{63900991-F5E9-40C3-84F2-DC045202831D}" presName="sibTrans" presStyleLbl="sibTrans1D1" presStyleIdx="7" presStyleCnt="8"/>
      <dgm:spPr/>
    </dgm:pt>
    <dgm:pt modelId="{E5DBBA19-8448-4E2E-9F35-95C4126EDECD}" type="pres">
      <dgm:prSet presAssocID="{63900991-F5E9-40C3-84F2-DC045202831D}" presName="connectorText" presStyleLbl="sibTrans1D1" presStyleIdx="7" presStyleCnt="8"/>
      <dgm:spPr/>
    </dgm:pt>
    <dgm:pt modelId="{03A5B276-B0D0-430E-B781-CF4BDAD50E80}" type="pres">
      <dgm:prSet presAssocID="{152C1444-E1DF-48D5-9F90-7C62A0EE16B7}" presName="node" presStyleLbl="node1" presStyleIdx="8" presStyleCnt="9">
        <dgm:presLayoutVars>
          <dgm:bulletEnabled val="1"/>
        </dgm:presLayoutVars>
      </dgm:prSet>
      <dgm:spPr/>
    </dgm:pt>
  </dgm:ptLst>
  <dgm:cxnLst>
    <dgm:cxn modelId="{2553BE00-A784-4A09-B766-AC65A30DD1F9}" type="presOf" srcId="{7DCE904E-F795-4979-85AC-4997656FE5B8}" destId="{A472E2C5-073A-4207-989F-34183E0ED588}" srcOrd="0" destOrd="0" presId="urn:microsoft.com/office/officeart/2016/7/layout/RepeatingBendingProcessNew"/>
    <dgm:cxn modelId="{98D35503-6641-40A1-A264-7722F7A70FD2}" type="presOf" srcId="{331DC6B4-4A02-4E2F-8A6D-002A18B9CB24}" destId="{E287518E-9F58-44E0-8E27-73ADC0EEEDD5}" srcOrd="1" destOrd="0" presId="urn:microsoft.com/office/officeart/2016/7/layout/RepeatingBendingProcessNew"/>
    <dgm:cxn modelId="{5B9F1309-A322-4638-BB0C-124A28F18E95}" type="presOf" srcId="{A940CB6D-FA12-4C6C-9832-FB3F75149D9C}" destId="{24DFB95B-DFA3-4E71-97F8-93C7428D5E4D}" srcOrd="0" destOrd="0" presId="urn:microsoft.com/office/officeart/2016/7/layout/RepeatingBendingProcessNew"/>
    <dgm:cxn modelId="{788E950F-7834-4D6D-8217-150629045DA9}" type="presOf" srcId="{7D595B4F-706C-4CF8-BA1C-62A7FACE8AC4}" destId="{B6EC24B2-6413-4BE4-B003-13015FFC79C8}" srcOrd="1" destOrd="0" presId="urn:microsoft.com/office/officeart/2016/7/layout/RepeatingBendingProcessNew"/>
    <dgm:cxn modelId="{A1081815-B249-4C20-B31B-56697EA38EA4}" srcId="{5CCB9C62-69F7-4574-A45C-8A339C62A79E}" destId="{79EBF8DD-6357-4F65-9BFF-B9E767FB1B9D}" srcOrd="6" destOrd="0" parTransId="{FFCDCC7B-03F0-4A4A-BC3A-9062DAEAA850}" sibTransId="{331DC6B4-4A02-4E2F-8A6D-002A18B9CB24}"/>
    <dgm:cxn modelId="{5F190818-51A4-4A9D-9703-985DDC1795BC}" type="presOf" srcId="{96778F3E-D874-4E17-A350-8EF085BCADEC}" destId="{7D864264-58C7-4AA8-A2BE-DB29892FE7E7}" srcOrd="0" destOrd="0" presId="urn:microsoft.com/office/officeart/2016/7/layout/RepeatingBendingProcessNew"/>
    <dgm:cxn modelId="{B5CBDA20-98AF-41B5-B1D1-5B171C095D8A}" type="presOf" srcId="{79EBF8DD-6357-4F65-9BFF-B9E767FB1B9D}" destId="{3E676407-7930-48E1-8E11-5B981D56B7BD}" srcOrd="0" destOrd="0" presId="urn:microsoft.com/office/officeart/2016/7/layout/RepeatingBendingProcessNew"/>
    <dgm:cxn modelId="{CB988822-8A87-4C6F-A264-93443B5C3B08}" type="presOf" srcId="{5CCB9C62-69F7-4574-A45C-8A339C62A79E}" destId="{7276DFB4-5087-4272-B49D-7D146F809CF2}" srcOrd="0" destOrd="0" presId="urn:microsoft.com/office/officeart/2016/7/layout/RepeatingBendingProcessNew"/>
    <dgm:cxn modelId="{2321C338-1971-48E5-BD41-E410E3F2957F}" type="presOf" srcId="{6627F461-63B3-46C3-80A5-7FE8530A8923}" destId="{C6C07026-7F7A-40AB-ADFD-4C0C76C8923E}" srcOrd="0" destOrd="0" presId="urn:microsoft.com/office/officeart/2016/7/layout/RepeatingBendingProcessNew"/>
    <dgm:cxn modelId="{A590CE3B-8467-428D-87EF-8C8CCF97302D}" srcId="{5CCB9C62-69F7-4574-A45C-8A339C62A79E}" destId="{7DCE904E-F795-4979-85AC-4997656FE5B8}" srcOrd="1" destOrd="0" parTransId="{65719530-6220-40CF-A797-E40BE4B679F6}" sibTransId="{FE69466D-FCC7-43BC-964F-E78A5760FF87}"/>
    <dgm:cxn modelId="{E849EF40-E275-44A7-A4C3-D3B57C018ED9}" type="presOf" srcId="{103AEAD6-5A96-4CDF-A9C7-AA52480135F6}" destId="{044C05D6-D77F-4886-8CA7-E400A7092B3E}" srcOrd="0" destOrd="0" presId="urn:microsoft.com/office/officeart/2016/7/layout/RepeatingBendingProcessNew"/>
    <dgm:cxn modelId="{7E55D95F-62E6-4DA9-A0EF-922B6AF5A7EB}" srcId="{5CCB9C62-69F7-4574-A45C-8A339C62A79E}" destId="{987400DF-0506-49EB-9E57-55CCAB9DCEE1}" srcOrd="7" destOrd="0" parTransId="{CDC24688-BC8A-4C1B-92C3-932112709FB6}" sibTransId="{63900991-F5E9-40C3-84F2-DC045202831D}"/>
    <dgm:cxn modelId="{981FB961-51B8-440C-B34C-480A1D0D28EB}" type="presOf" srcId="{987400DF-0506-49EB-9E57-55CCAB9DCEE1}" destId="{9DFEC37A-8AC9-4097-A94B-98D679D3BCAC}" srcOrd="0" destOrd="0" presId="urn:microsoft.com/office/officeart/2016/7/layout/RepeatingBendingProcessNew"/>
    <dgm:cxn modelId="{4E60E541-CF18-40DE-8F21-D07C4BE4DBA3}" srcId="{5CCB9C62-69F7-4574-A45C-8A339C62A79E}" destId="{A940CB6D-FA12-4C6C-9832-FB3F75149D9C}" srcOrd="0" destOrd="0" parTransId="{B8E1AD55-A149-4214-BDFC-5D3442001DEF}" sibTransId="{7D595B4F-706C-4CF8-BA1C-62A7FACE8AC4}"/>
    <dgm:cxn modelId="{2EBC9B43-AB66-4A6B-B24C-2253F6F7F253}" type="presOf" srcId="{63900991-F5E9-40C3-84F2-DC045202831D}" destId="{E5DBBA19-8448-4E2E-9F35-95C4126EDECD}" srcOrd="1" destOrd="0" presId="urn:microsoft.com/office/officeart/2016/7/layout/RepeatingBendingProcessNew"/>
    <dgm:cxn modelId="{CBA8C770-1861-4637-B783-86ED0997BCCE}" type="presOf" srcId="{015AA14D-7D64-4A2D-8DDB-91F0FF6EA567}" destId="{8CBC901A-7050-4EF9-B01D-56ACF5684095}" srcOrd="0" destOrd="0" presId="urn:microsoft.com/office/officeart/2016/7/layout/RepeatingBendingProcessNew"/>
    <dgm:cxn modelId="{38D75754-15B9-4461-A4E7-31C7AC041BB5}" type="presOf" srcId="{6627F461-63B3-46C3-80A5-7FE8530A8923}" destId="{DDFC103B-6085-44B5-A11B-5238199004A4}" srcOrd="1" destOrd="0" presId="urn:microsoft.com/office/officeart/2016/7/layout/RepeatingBendingProcessNew"/>
    <dgm:cxn modelId="{8C6BCD56-33AE-4818-A284-19E6153C1AB1}" type="presOf" srcId="{0420CD47-79BB-4A8F-AA4A-8652D59B10DD}" destId="{9E797100-3D05-4163-8498-BF32351D0B80}" srcOrd="0" destOrd="0" presId="urn:microsoft.com/office/officeart/2016/7/layout/RepeatingBendingProcessNew"/>
    <dgm:cxn modelId="{1A3F487B-6051-4D12-B4F6-DEE95C5504E9}" type="presOf" srcId="{96778F3E-D874-4E17-A350-8EF085BCADEC}" destId="{5B596EC6-778E-4066-8BA9-EF7DB2959C47}" srcOrd="1" destOrd="0" presId="urn:microsoft.com/office/officeart/2016/7/layout/RepeatingBendingProcessNew"/>
    <dgm:cxn modelId="{35D82A80-0F63-47D2-A303-DCC51C87879B}" type="presOf" srcId="{331DC6B4-4A02-4E2F-8A6D-002A18B9CB24}" destId="{7B70DE5B-7386-4EB9-AF21-E590486CDF20}" srcOrd="0" destOrd="0" presId="urn:microsoft.com/office/officeart/2016/7/layout/RepeatingBendingProcessNew"/>
    <dgm:cxn modelId="{7E113089-E37A-49A2-B7A0-DA0AB0EF2315}" type="presOf" srcId="{FE69466D-FCC7-43BC-964F-E78A5760FF87}" destId="{0773E8B0-5A18-4CC0-85C7-85A1F802DF43}" srcOrd="1" destOrd="0" presId="urn:microsoft.com/office/officeart/2016/7/layout/RepeatingBendingProcessNew"/>
    <dgm:cxn modelId="{260C1196-8DEF-4361-96F5-161942ABF1D5}" type="presOf" srcId="{C002C506-5058-45BB-8680-FAFE48DADEE0}" destId="{DE14585E-57C4-4993-B637-66959E501A09}" srcOrd="0" destOrd="0" presId="urn:microsoft.com/office/officeart/2016/7/layout/RepeatingBendingProcessNew"/>
    <dgm:cxn modelId="{B3A7D4A6-F649-4747-9671-5ADDE147435A}" srcId="{5CCB9C62-69F7-4574-A45C-8A339C62A79E}" destId="{2B7DA297-486C-4141-95CB-B7E7ACA1AD86}" srcOrd="2" destOrd="0" parTransId="{42ACB7A2-05A1-470A-AECE-F263E16BFD08}" sibTransId="{4C202654-4A94-4BF6-8700-E6A7278B84A2}"/>
    <dgm:cxn modelId="{DC2772B1-6AA1-43AA-94B9-E16E36688B4E}" srcId="{5CCB9C62-69F7-4574-A45C-8A339C62A79E}" destId="{015AA14D-7D64-4A2D-8DDB-91F0FF6EA567}" srcOrd="5" destOrd="0" parTransId="{D25DC2AF-D711-43BD-A0D6-2A2EC33EAF28}" sibTransId="{6627F461-63B3-46C3-80A5-7FE8530A8923}"/>
    <dgm:cxn modelId="{7EDF2CCA-1DD5-46B7-A3B7-CD472A3464C4}" type="presOf" srcId="{7D595B4F-706C-4CF8-BA1C-62A7FACE8AC4}" destId="{0CC45B39-E2DF-4AB9-BC8F-31E97C792368}" srcOrd="0" destOrd="0" presId="urn:microsoft.com/office/officeart/2016/7/layout/RepeatingBendingProcessNew"/>
    <dgm:cxn modelId="{AD6BD9CA-7755-436D-A44C-B4433DF05A14}" type="presOf" srcId="{103AEAD6-5A96-4CDF-A9C7-AA52480135F6}" destId="{0964F448-630B-4FA3-B136-80C9B274D1A6}" srcOrd="1" destOrd="0" presId="urn:microsoft.com/office/officeart/2016/7/layout/RepeatingBendingProcessNew"/>
    <dgm:cxn modelId="{204D8FCC-2682-4191-8C11-55C682665C82}" type="presOf" srcId="{4C202654-4A94-4BF6-8700-E6A7278B84A2}" destId="{3D2CF8FD-8B28-4589-B595-9744E204967C}" srcOrd="0" destOrd="0" presId="urn:microsoft.com/office/officeart/2016/7/layout/RepeatingBendingProcessNew"/>
    <dgm:cxn modelId="{271E55D1-90E5-4602-8070-A84404AF49AC}" type="presOf" srcId="{152C1444-E1DF-48D5-9F90-7C62A0EE16B7}" destId="{03A5B276-B0D0-430E-B781-CF4BDAD50E80}" srcOrd="0" destOrd="0" presId="urn:microsoft.com/office/officeart/2016/7/layout/RepeatingBendingProcessNew"/>
    <dgm:cxn modelId="{533779D1-03AF-4B5B-94F7-1E948C490678}" type="presOf" srcId="{FE69466D-FCC7-43BC-964F-E78A5760FF87}" destId="{C2A90048-19A8-4CAE-9247-B9934FCA67D1}" srcOrd="0" destOrd="0" presId="urn:microsoft.com/office/officeart/2016/7/layout/RepeatingBendingProcessNew"/>
    <dgm:cxn modelId="{AE530CD4-10C0-4BDC-87DA-A0F929949546}" srcId="{5CCB9C62-69F7-4574-A45C-8A339C62A79E}" destId="{0420CD47-79BB-4A8F-AA4A-8652D59B10DD}" srcOrd="4" destOrd="0" parTransId="{C4049B8A-3B5F-4E0D-9531-1D3F4839C78F}" sibTransId="{96778F3E-D874-4E17-A350-8EF085BCADEC}"/>
    <dgm:cxn modelId="{B7FBA4D7-A02D-44CD-B676-72B5821704FF}" srcId="{5CCB9C62-69F7-4574-A45C-8A339C62A79E}" destId="{152C1444-E1DF-48D5-9F90-7C62A0EE16B7}" srcOrd="8" destOrd="0" parTransId="{2BDCE1B3-334C-47EA-B19E-1A572C03E35B}" sibTransId="{90B4A8C0-FA6F-4B23-AB4B-2DB009070B14}"/>
    <dgm:cxn modelId="{04C8B7E0-157D-4451-A5B4-53E7F6C11B9A}" type="presOf" srcId="{2B7DA297-486C-4141-95CB-B7E7ACA1AD86}" destId="{FD05C38C-C9D1-4EA3-B6CB-6636EF99EBDD}" srcOrd="0" destOrd="0" presId="urn:microsoft.com/office/officeart/2016/7/layout/RepeatingBendingProcessNew"/>
    <dgm:cxn modelId="{ED01F5E4-3F4C-469D-A017-91E4503F2D9D}" type="presOf" srcId="{63900991-F5E9-40C3-84F2-DC045202831D}" destId="{957A2B0E-856E-4DD7-AB9F-9E55E74E2AA2}" srcOrd="0" destOrd="0" presId="urn:microsoft.com/office/officeart/2016/7/layout/RepeatingBendingProcessNew"/>
    <dgm:cxn modelId="{CD40AFED-A014-46F8-A76D-CA42BA2DA958}" srcId="{5CCB9C62-69F7-4574-A45C-8A339C62A79E}" destId="{C002C506-5058-45BB-8680-FAFE48DADEE0}" srcOrd="3" destOrd="0" parTransId="{ADCF8679-38B2-47F5-ABA4-E1A1ED98B812}" sibTransId="{103AEAD6-5A96-4CDF-A9C7-AA52480135F6}"/>
    <dgm:cxn modelId="{B9E5A1FB-8F36-46A8-AC1D-D14AFD96D46A}" type="presOf" srcId="{4C202654-4A94-4BF6-8700-E6A7278B84A2}" destId="{39C1A181-C5A2-46DD-9F6F-CD14D17C3434}" srcOrd="1" destOrd="0" presId="urn:microsoft.com/office/officeart/2016/7/layout/RepeatingBendingProcessNew"/>
    <dgm:cxn modelId="{2ACC4B64-7EB9-4D83-90DF-7F224BAB193C}" type="presParOf" srcId="{7276DFB4-5087-4272-B49D-7D146F809CF2}" destId="{24DFB95B-DFA3-4E71-97F8-93C7428D5E4D}" srcOrd="0" destOrd="0" presId="urn:microsoft.com/office/officeart/2016/7/layout/RepeatingBendingProcessNew"/>
    <dgm:cxn modelId="{C6335FFC-9276-44D0-8AD1-FB846AA657DD}" type="presParOf" srcId="{7276DFB4-5087-4272-B49D-7D146F809CF2}" destId="{0CC45B39-E2DF-4AB9-BC8F-31E97C792368}" srcOrd="1" destOrd="0" presId="urn:microsoft.com/office/officeart/2016/7/layout/RepeatingBendingProcessNew"/>
    <dgm:cxn modelId="{372D6433-B3C8-4D1F-8AB0-FCE7457A1FB8}" type="presParOf" srcId="{0CC45B39-E2DF-4AB9-BC8F-31E97C792368}" destId="{B6EC24B2-6413-4BE4-B003-13015FFC79C8}" srcOrd="0" destOrd="0" presId="urn:microsoft.com/office/officeart/2016/7/layout/RepeatingBendingProcessNew"/>
    <dgm:cxn modelId="{A9EFB99B-0F09-44FD-AB21-74415E9771A9}" type="presParOf" srcId="{7276DFB4-5087-4272-B49D-7D146F809CF2}" destId="{A472E2C5-073A-4207-989F-34183E0ED588}" srcOrd="2" destOrd="0" presId="urn:microsoft.com/office/officeart/2016/7/layout/RepeatingBendingProcessNew"/>
    <dgm:cxn modelId="{92440EE8-B830-4367-81D4-1C96E2F8474F}" type="presParOf" srcId="{7276DFB4-5087-4272-B49D-7D146F809CF2}" destId="{C2A90048-19A8-4CAE-9247-B9934FCA67D1}" srcOrd="3" destOrd="0" presId="urn:microsoft.com/office/officeart/2016/7/layout/RepeatingBendingProcessNew"/>
    <dgm:cxn modelId="{011E7A17-2A2F-4801-8E00-4989DBE1C524}" type="presParOf" srcId="{C2A90048-19A8-4CAE-9247-B9934FCA67D1}" destId="{0773E8B0-5A18-4CC0-85C7-85A1F802DF43}" srcOrd="0" destOrd="0" presId="urn:microsoft.com/office/officeart/2016/7/layout/RepeatingBendingProcessNew"/>
    <dgm:cxn modelId="{F65A9FED-AB2F-456A-BCA4-E9FF155706EE}" type="presParOf" srcId="{7276DFB4-5087-4272-B49D-7D146F809CF2}" destId="{FD05C38C-C9D1-4EA3-B6CB-6636EF99EBDD}" srcOrd="4" destOrd="0" presId="urn:microsoft.com/office/officeart/2016/7/layout/RepeatingBendingProcessNew"/>
    <dgm:cxn modelId="{E242CCF8-DE2D-4B9A-A639-3BFB3DC2806A}" type="presParOf" srcId="{7276DFB4-5087-4272-B49D-7D146F809CF2}" destId="{3D2CF8FD-8B28-4589-B595-9744E204967C}" srcOrd="5" destOrd="0" presId="urn:microsoft.com/office/officeart/2016/7/layout/RepeatingBendingProcessNew"/>
    <dgm:cxn modelId="{448F6454-55F2-4566-8829-89F0EE889A22}" type="presParOf" srcId="{3D2CF8FD-8B28-4589-B595-9744E204967C}" destId="{39C1A181-C5A2-46DD-9F6F-CD14D17C3434}" srcOrd="0" destOrd="0" presId="urn:microsoft.com/office/officeart/2016/7/layout/RepeatingBendingProcessNew"/>
    <dgm:cxn modelId="{2FF17EDB-F470-47D9-9E35-41041E275986}" type="presParOf" srcId="{7276DFB4-5087-4272-B49D-7D146F809CF2}" destId="{DE14585E-57C4-4993-B637-66959E501A09}" srcOrd="6" destOrd="0" presId="urn:microsoft.com/office/officeart/2016/7/layout/RepeatingBendingProcessNew"/>
    <dgm:cxn modelId="{87FA1F48-BB70-4225-A0FC-CD921A617009}" type="presParOf" srcId="{7276DFB4-5087-4272-B49D-7D146F809CF2}" destId="{044C05D6-D77F-4886-8CA7-E400A7092B3E}" srcOrd="7" destOrd="0" presId="urn:microsoft.com/office/officeart/2016/7/layout/RepeatingBendingProcessNew"/>
    <dgm:cxn modelId="{BFF591A0-5EAE-4FE5-8A20-0C0482F130E2}" type="presParOf" srcId="{044C05D6-D77F-4886-8CA7-E400A7092B3E}" destId="{0964F448-630B-4FA3-B136-80C9B274D1A6}" srcOrd="0" destOrd="0" presId="urn:microsoft.com/office/officeart/2016/7/layout/RepeatingBendingProcessNew"/>
    <dgm:cxn modelId="{50CD81EF-EBA6-47AA-950E-5DE1FEF624A0}" type="presParOf" srcId="{7276DFB4-5087-4272-B49D-7D146F809CF2}" destId="{9E797100-3D05-4163-8498-BF32351D0B80}" srcOrd="8" destOrd="0" presId="urn:microsoft.com/office/officeart/2016/7/layout/RepeatingBendingProcessNew"/>
    <dgm:cxn modelId="{A23ED7CF-889D-4DBC-9369-12EADD9D4EFE}" type="presParOf" srcId="{7276DFB4-5087-4272-B49D-7D146F809CF2}" destId="{7D864264-58C7-4AA8-A2BE-DB29892FE7E7}" srcOrd="9" destOrd="0" presId="urn:microsoft.com/office/officeart/2016/7/layout/RepeatingBendingProcessNew"/>
    <dgm:cxn modelId="{8F2D91BC-D1DA-4E16-9460-B34408B14418}" type="presParOf" srcId="{7D864264-58C7-4AA8-A2BE-DB29892FE7E7}" destId="{5B596EC6-778E-4066-8BA9-EF7DB2959C47}" srcOrd="0" destOrd="0" presId="urn:microsoft.com/office/officeart/2016/7/layout/RepeatingBendingProcessNew"/>
    <dgm:cxn modelId="{3ADF1C55-E7F2-4A21-A613-303A0FC7CDE8}" type="presParOf" srcId="{7276DFB4-5087-4272-B49D-7D146F809CF2}" destId="{8CBC901A-7050-4EF9-B01D-56ACF5684095}" srcOrd="10" destOrd="0" presId="urn:microsoft.com/office/officeart/2016/7/layout/RepeatingBendingProcessNew"/>
    <dgm:cxn modelId="{C1FB99B4-F07A-46B3-95F3-FC62CDE68667}" type="presParOf" srcId="{7276DFB4-5087-4272-B49D-7D146F809CF2}" destId="{C6C07026-7F7A-40AB-ADFD-4C0C76C8923E}" srcOrd="11" destOrd="0" presId="urn:microsoft.com/office/officeart/2016/7/layout/RepeatingBendingProcessNew"/>
    <dgm:cxn modelId="{335DA301-B2F1-43F7-9BCD-8D27978E18D3}" type="presParOf" srcId="{C6C07026-7F7A-40AB-ADFD-4C0C76C8923E}" destId="{DDFC103B-6085-44B5-A11B-5238199004A4}" srcOrd="0" destOrd="0" presId="urn:microsoft.com/office/officeart/2016/7/layout/RepeatingBendingProcessNew"/>
    <dgm:cxn modelId="{23569307-98F3-44FE-A5E8-E3A5C7F342B2}" type="presParOf" srcId="{7276DFB4-5087-4272-B49D-7D146F809CF2}" destId="{3E676407-7930-48E1-8E11-5B981D56B7BD}" srcOrd="12" destOrd="0" presId="urn:microsoft.com/office/officeart/2016/7/layout/RepeatingBendingProcessNew"/>
    <dgm:cxn modelId="{CD3E956A-1B8A-41DC-A79E-359E18EFBA0B}" type="presParOf" srcId="{7276DFB4-5087-4272-B49D-7D146F809CF2}" destId="{7B70DE5B-7386-4EB9-AF21-E590486CDF20}" srcOrd="13" destOrd="0" presId="urn:microsoft.com/office/officeart/2016/7/layout/RepeatingBendingProcessNew"/>
    <dgm:cxn modelId="{3A41D235-2E7D-4735-9AC7-FD4B9E657317}" type="presParOf" srcId="{7B70DE5B-7386-4EB9-AF21-E590486CDF20}" destId="{E287518E-9F58-44E0-8E27-73ADC0EEEDD5}" srcOrd="0" destOrd="0" presId="urn:microsoft.com/office/officeart/2016/7/layout/RepeatingBendingProcessNew"/>
    <dgm:cxn modelId="{B85BAD1C-3181-406E-BA8A-5A8F04344078}" type="presParOf" srcId="{7276DFB4-5087-4272-B49D-7D146F809CF2}" destId="{9DFEC37A-8AC9-4097-A94B-98D679D3BCAC}" srcOrd="14" destOrd="0" presId="urn:microsoft.com/office/officeart/2016/7/layout/RepeatingBendingProcessNew"/>
    <dgm:cxn modelId="{EC725C04-7540-46F5-BE41-58FF4DB8A8B8}" type="presParOf" srcId="{7276DFB4-5087-4272-B49D-7D146F809CF2}" destId="{957A2B0E-856E-4DD7-AB9F-9E55E74E2AA2}" srcOrd="15" destOrd="0" presId="urn:microsoft.com/office/officeart/2016/7/layout/RepeatingBendingProcessNew"/>
    <dgm:cxn modelId="{6570039E-4FAD-4F49-965D-1E111FE55C8F}" type="presParOf" srcId="{957A2B0E-856E-4DD7-AB9F-9E55E74E2AA2}" destId="{E5DBBA19-8448-4E2E-9F35-95C4126EDECD}" srcOrd="0" destOrd="0" presId="urn:microsoft.com/office/officeart/2016/7/layout/RepeatingBendingProcessNew"/>
    <dgm:cxn modelId="{9CF686B9-D776-4F37-9F1E-A0F48F511303}" type="presParOf" srcId="{7276DFB4-5087-4272-B49D-7D146F809CF2}" destId="{03A5B276-B0D0-430E-B781-CF4BDAD50E80}"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45B39-E2DF-4AB9-BC8F-31E97C792368}">
      <dsp:nvSpPr>
        <dsp:cNvPr id="0" name=""/>
        <dsp:cNvSpPr/>
      </dsp:nvSpPr>
      <dsp:spPr>
        <a:xfrm>
          <a:off x="2126192" y="1031835"/>
          <a:ext cx="457541" cy="91440"/>
        </a:xfrm>
        <a:custGeom>
          <a:avLst/>
          <a:gdLst/>
          <a:ahLst/>
          <a:cxnLst/>
          <a:rect l="0" t="0" r="0" b="0"/>
          <a:pathLst>
            <a:path>
              <a:moveTo>
                <a:pt x="0" y="45720"/>
              </a:moveTo>
              <a:lnTo>
                <a:pt x="457541"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2759" y="1075114"/>
        <a:ext cx="24407" cy="4881"/>
      </dsp:txXfrm>
    </dsp:sp>
    <dsp:sp modelId="{24DFB95B-DFA3-4E71-97F8-93C7428D5E4D}">
      <dsp:nvSpPr>
        <dsp:cNvPr id="0" name=""/>
        <dsp:cNvSpPr/>
      </dsp:nvSpPr>
      <dsp:spPr>
        <a:xfrm>
          <a:off x="5638" y="440849"/>
          <a:ext cx="2122354" cy="127341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997" tIns="109163" rIns="103997" bIns="109163" numCol="1" spcCol="1270" anchor="ctr" anchorCtr="0">
          <a:noAutofit/>
        </a:bodyPr>
        <a:lstStyle/>
        <a:p>
          <a:pPr marL="0" lvl="0" indent="0" algn="ctr" defTabSz="666750">
            <a:lnSpc>
              <a:spcPct val="90000"/>
            </a:lnSpc>
            <a:spcBef>
              <a:spcPct val="0"/>
            </a:spcBef>
            <a:spcAft>
              <a:spcPct val="35000"/>
            </a:spcAft>
            <a:buNone/>
          </a:pPr>
          <a:r>
            <a:rPr lang="en-US" sz="1500" kern="1200"/>
            <a:t>High production rates</a:t>
          </a:r>
        </a:p>
      </dsp:txBody>
      <dsp:txXfrm>
        <a:off x="5638" y="440849"/>
        <a:ext cx="2122354" cy="1273412"/>
      </dsp:txXfrm>
    </dsp:sp>
    <dsp:sp modelId="{C2A90048-19A8-4CAE-9247-B9934FCA67D1}">
      <dsp:nvSpPr>
        <dsp:cNvPr id="0" name=""/>
        <dsp:cNvSpPr/>
      </dsp:nvSpPr>
      <dsp:spPr>
        <a:xfrm>
          <a:off x="4736687" y="1031835"/>
          <a:ext cx="457541" cy="91440"/>
        </a:xfrm>
        <a:custGeom>
          <a:avLst/>
          <a:gdLst/>
          <a:ahLst/>
          <a:cxnLst/>
          <a:rect l="0" t="0" r="0" b="0"/>
          <a:pathLst>
            <a:path>
              <a:moveTo>
                <a:pt x="0" y="45720"/>
              </a:moveTo>
              <a:lnTo>
                <a:pt x="457541" y="45720"/>
              </a:lnTo>
            </a:path>
          </a:pathLst>
        </a:custGeom>
        <a:noFill/>
        <a:ln w="6350" cap="flat" cmpd="sng" algn="ctr">
          <a:solidFill>
            <a:schemeClr val="accent5">
              <a:hueOff val="-965506"/>
              <a:satOff val="-2488"/>
              <a:lumOff val="-16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53254" y="1075114"/>
        <a:ext cx="24407" cy="4881"/>
      </dsp:txXfrm>
    </dsp:sp>
    <dsp:sp modelId="{A472E2C5-073A-4207-989F-34183E0ED588}">
      <dsp:nvSpPr>
        <dsp:cNvPr id="0" name=""/>
        <dsp:cNvSpPr/>
      </dsp:nvSpPr>
      <dsp:spPr>
        <a:xfrm>
          <a:off x="2616133" y="440849"/>
          <a:ext cx="2122354" cy="1273412"/>
        </a:xfrm>
        <a:prstGeom prst="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997" tIns="109163" rIns="103997" bIns="109163" numCol="1" spcCol="1270" anchor="ctr" anchorCtr="0">
          <a:noAutofit/>
        </a:bodyPr>
        <a:lstStyle/>
        <a:p>
          <a:pPr marL="0" lvl="0" indent="0" algn="ctr" defTabSz="666750">
            <a:lnSpc>
              <a:spcPct val="90000"/>
            </a:lnSpc>
            <a:spcBef>
              <a:spcPct val="0"/>
            </a:spcBef>
            <a:spcAft>
              <a:spcPct val="35000"/>
            </a:spcAft>
            <a:buNone/>
          </a:pPr>
          <a:r>
            <a:rPr lang="en-US" sz="1500" kern="1200"/>
            <a:t>Good dimensional control</a:t>
          </a:r>
        </a:p>
      </dsp:txBody>
      <dsp:txXfrm>
        <a:off x="2616133" y="440849"/>
        <a:ext cx="2122354" cy="1273412"/>
      </dsp:txXfrm>
    </dsp:sp>
    <dsp:sp modelId="{3D2CF8FD-8B28-4589-B595-9744E204967C}">
      <dsp:nvSpPr>
        <dsp:cNvPr id="0" name=""/>
        <dsp:cNvSpPr/>
      </dsp:nvSpPr>
      <dsp:spPr>
        <a:xfrm>
          <a:off x="1066815" y="1712461"/>
          <a:ext cx="5220990" cy="457541"/>
        </a:xfrm>
        <a:custGeom>
          <a:avLst/>
          <a:gdLst/>
          <a:ahLst/>
          <a:cxnLst/>
          <a:rect l="0" t="0" r="0" b="0"/>
          <a:pathLst>
            <a:path>
              <a:moveTo>
                <a:pt x="5220990" y="0"/>
              </a:moveTo>
              <a:lnTo>
                <a:pt x="5220990" y="245870"/>
              </a:lnTo>
              <a:lnTo>
                <a:pt x="0" y="245870"/>
              </a:lnTo>
              <a:lnTo>
                <a:pt x="0" y="457541"/>
              </a:lnTo>
            </a:path>
          </a:pathLst>
        </a:custGeom>
        <a:noFill/>
        <a:ln w="6350" cap="flat" cmpd="sng" algn="ctr">
          <a:solidFill>
            <a:schemeClr val="accent5">
              <a:hueOff val="-1931012"/>
              <a:satOff val="-4977"/>
              <a:lumOff val="-33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46216" y="1938791"/>
        <a:ext cx="262188" cy="4881"/>
      </dsp:txXfrm>
    </dsp:sp>
    <dsp:sp modelId="{FD05C38C-C9D1-4EA3-B6CB-6636EF99EBDD}">
      <dsp:nvSpPr>
        <dsp:cNvPr id="0" name=""/>
        <dsp:cNvSpPr/>
      </dsp:nvSpPr>
      <dsp:spPr>
        <a:xfrm>
          <a:off x="5226628" y="440849"/>
          <a:ext cx="2122354" cy="1273412"/>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997" tIns="109163" rIns="103997" bIns="109163" numCol="1" spcCol="1270" anchor="ctr" anchorCtr="0">
          <a:noAutofit/>
        </a:bodyPr>
        <a:lstStyle/>
        <a:p>
          <a:pPr marL="0" lvl="0" indent="0" algn="ctr" defTabSz="666750">
            <a:lnSpc>
              <a:spcPct val="90000"/>
            </a:lnSpc>
            <a:spcBef>
              <a:spcPct val="0"/>
            </a:spcBef>
            <a:spcAft>
              <a:spcPct val="35000"/>
            </a:spcAft>
            <a:buNone/>
          </a:pPr>
          <a:r>
            <a:rPr lang="en-US" sz="1500" kern="1200"/>
            <a:t>5-60 second cycle times (or several minutes for thermoset</a:t>
          </a:r>
        </a:p>
      </dsp:txBody>
      <dsp:txXfrm>
        <a:off x="5226628" y="440849"/>
        <a:ext cx="2122354" cy="1273412"/>
      </dsp:txXfrm>
    </dsp:sp>
    <dsp:sp modelId="{044C05D6-D77F-4886-8CA7-E400A7092B3E}">
      <dsp:nvSpPr>
        <dsp:cNvPr id="0" name=""/>
        <dsp:cNvSpPr/>
      </dsp:nvSpPr>
      <dsp:spPr>
        <a:xfrm>
          <a:off x="2126192" y="2793389"/>
          <a:ext cx="457541" cy="91440"/>
        </a:xfrm>
        <a:custGeom>
          <a:avLst/>
          <a:gdLst/>
          <a:ahLst/>
          <a:cxnLst/>
          <a:rect l="0" t="0" r="0" b="0"/>
          <a:pathLst>
            <a:path>
              <a:moveTo>
                <a:pt x="0" y="45720"/>
              </a:moveTo>
              <a:lnTo>
                <a:pt x="457541" y="45720"/>
              </a:lnTo>
            </a:path>
          </a:pathLst>
        </a:custGeom>
        <a:noFill/>
        <a:ln w="6350" cap="flat" cmpd="sng" algn="ctr">
          <a:solidFill>
            <a:schemeClr val="accent5">
              <a:hueOff val="-2896518"/>
              <a:satOff val="-7465"/>
              <a:lumOff val="-504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2759" y="2836668"/>
        <a:ext cx="24407" cy="4881"/>
      </dsp:txXfrm>
    </dsp:sp>
    <dsp:sp modelId="{DE14585E-57C4-4993-B637-66959E501A09}">
      <dsp:nvSpPr>
        <dsp:cNvPr id="0" name=""/>
        <dsp:cNvSpPr/>
      </dsp:nvSpPr>
      <dsp:spPr>
        <a:xfrm>
          <a:off x="5638" y="2202403"/>
          <a:ext cx="2122354" cy="1273412"/>
        </a:xfrm>
        <a:prstGeom prst="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997" tIns="109163" rIns="103997" bIns="109163" numCol="1" spcCol="1270" anchor="ctr" anchorCtr="0">
          <a:noAutofit/>
        </a:bodyPr>
        <a:lstStyle/>
        <a:p>
          <a:pPr marL="0" lvl="0" indent="0" algn="ctr" defTabSz="666750">
            <a:lnSpc>
              <a:spcPct val="90000"/>
            </a:lnSpc>
            <a:spcBef>
              <a:spcPct val="0"/>
            </a:spcBef>
            <a:spcAft>
              <a:spcPct val="35000"/>
            </a:spcAft>
            <a:buNone/>
          </a:pPr>
          <a:r>
            <a:rPr lang="en-US" sz="1500" kern="1200"/>
            <a:t>materials)</a:t>
          </a:r>
        </a:p>
      </dsp:txBody>
      <dsp:txXfrm>
        <a:off x="5638" y="2202403"/>
        <a:ext cx="2122354" cy="1273412"/>
      </dsp:txXfrm>
    </dsp:sp>
    <dsp:sp modelId="{7D864264-58C7-4AA8-A2BE-DB29892FE7E7}">
      <dsp:nvSpPr>
        <dsp:cNvPr id="0" name=""/>
        <dsp:cNvSpPr/>
      </dsp:nvSpPr>
      <dsp:spPr>
        <a:xfrm>
          <a:off x="4736687" y="2793389"/>
          <a:ext cx="457541" cy="91440"/>
        </a:xfrm>
        <a:custGeom>
          <a:avLst/>
          <a:gdLst/>
          <a:ahLst/>
          <a:cxnLst/>
          <a:rect l="0" t="0" r="0" b="0"/>
          <a:pathLst>
            <a:path>
              <a:moveTo>
                <a:pt x="0" y="45720"/>
              </a:moveTo>
              <a:lnTo>
                <a:pt x="457541" y="45720"/>
              </a:lnTo>
            </a:path>
          </a:pathLst>
        </a:custGeom>
        <a:noFill/>
        <a:ln w="6350" cap="flat" cmpd="sng" algn="ctr">
          <a:solidFill>
            <a:schemeClr val="accent5">
              <a:hueOff val="-3862025"/>
              <a:satOff val="-9954"/>
              <a:lumOff val="-672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53254" y="2836668"/>
        <a:ext cx="24407" cy="4881"/>
      </dsp:txXfrm>
    </dsp:sp>
    <dsp:sp modelId="{9E797100-3D05-4163-8498-BF32351D0B80}">
      <dsp:nvSpPr>
        <dsp:cNvPr id="0" name=""/>
        <dsp:cNvSpPr/>
      </dsp:nvSpPr>
      <dsp:spPr>
        <a:xfrm>
          <a:off x="2616133" y="2202403"/>
          <a:ext cx="2122354" cy="1273412"/>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997" tIns="109163" rIns="103997" bIns="109163" numCol="1" spcCol="1270" anchor="ctr" anchorCtr="0">
          <a:noAutofit/>
        </a:bodyPr>
        <a:lstStyle/>
        <a:p>
          <a:pPr marL="0" lvl="0" indent="0" algn="ctr" defTabSz="666750">
            <a:lnSpc>
              <a:spcPct val="90000"/>
            </a:lnSpc>
            <a:spcBef>
              <a:spcPct val="0"/>
            </a:spcBef>
            <a:spcAft>
              <a:spcPct val="35000"/>
            </a:spcAft>
            <a:buNone/>
          </a:pPr>
          <a:r>
            <a:rPr lang="en-US" sz="1500" kern="1200"/>
            <a:t>Molds with multiple cavities, made of tool steels (2 million  cycles), aluminum (10,000 cycles), etc.</a:t>
          </a:r>
        </a:p>
      </dsp:txBody>
      <dsp:txXfrm>
        <a:off x="2616133" y="2202403"/>
        <a:ext cx="2122354" cy="1273412"/>
      </dsp:txXfrm>
    </dsp:sp>
    <dsp:sp modelId="{C6C07026-7F7A-40AB-ADFD-4C0C76C8923E}">
      <dsp:nvSpPr>
        <dsp:cNvPr id="0" name=""/>
        <dsp:cNvSpPr/>
      </dsp:nvSpPr>
      <dsp:spPr>
        <a:xfrm>
          <a:off x="1066815" y="3474015"/>
          <a:ext cx="5220990" cy="457541"/>
        </a:xfrm>
        <a:custGeom>
          <a:avLst/>
          <a:gdLst/>
          <a:ahLst/>
          <a:cxnLst/>
          <a:rect l="0" t="0" r="0" b="0"/>
          <a:pathLst>
            <a:path>
              <a:moveTo>
                <a:pt x="5220990" y="0"/>
              </a:moveTo>
              <a:lnTo>
                <a:pt x="5220990" y="245870"/>
              </a:lnTo>
              <a:lnTo>
                <a:pt x="0" y="245870"/>
              </a:lnTo>
              <a:lnTo>
                <a:pt x="0" y="457541"/>
              </a:lnTo>
            </a:path>
          </a:pathLst>
        </a:custGeom>
        <a:noFill/>
        <a:ln w="6350" cap="flat" cmpd="sng" algn="ctr">
          <a:solidFill>
            <a:schemeClr val="accent5">
              <a:hueOff val="-4827531"/>
              <a:satOff val="-12442"/>
              <a:lumOff val="-840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46216" y="3700345"/>
        <a:ext cx="262188" cy="4881"/>
      </dsp:txXfrm>
    </dsp:sp>
    <dsp:sp modelId="{8CBC901A-7050-4EF9-B01D-56ACF5684095}">
      <dsp:nvSpPr>
        <dsp:cNvPr id="0" name=""/>
        <dsp:cNvSpPr/>
      </dsp:nvSpPr>
      <dsp:spPr>
        <a:xfrm>
          <a:off x="5226628" y="2202403"/>
          <a:ext cx="2122354" cy="1273412"/>
        </a:xfrm>
        <a:prstGeom prst="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997" tIns="109163" rIns="103997" bIns="109163" numCol="1" spcCol="1270" anchor="ctr" anchorCtr="0">
          <a:noAutofit/>
        </a:bodyPr>
        <a:lstStyle/>
        <a:p>
          <a:pPr marL="0" lvl="0" indent="0" algn="ctr" defTabSz="666750">
            <a:lnSpc>
              <a:spcPct val="90000"/>
            </a:lnSpc>
            <a:spcBef>
              <a:spcPct val="0"/>
            </a:spcBef>
            <a:spcAft>
              <a:spcPct val="35000"/>
            </a:spcAft>
            <a:buNone/>
          </a:pPr>
          <a:r>
            <a:rPr lang="en-US" sz="1500" kern="1200"/>
            <a:t>Mold costs up to $20-200K</a:t>
          </a:r>
        </a:p>
      </dsp:txBody>
      <dsp:txXfrm>
        <a:off x="5226628" y="2202403"/>
        <a:ext cx="2122354" cy="1273412"/>
      </dsp:txXfrm>
    </dsp:sp>
    <dsp:sp modelId="{7B70DE5B-7386-4EB9-AF21-E590486CDF20}">
      <dsp:nvSpPr>
        <dsp:cNvPr id="0" name=""/>
        <dsp:cNvSpPr/>
      </dsp:nvSpPr>
      <dsp:spPr>
        <a:xfrm>
          <a:off x="2126192" y="4554943"/>
          <a:ext cx="457541" cy="91440"/>
        </a:xfrm>
        <a:custGeom>
          <a:avLst/>
          <a:gdLst/>
          <a:ahLst/>
          <a:cxnLst/>
          <a:rect l="0" t="0" r="0" b="0"/>
          <a:pathLst>
            <a:path>
              <a:moveTo>
                <a:pt x="0" y="45720"/>
              </a:moveTo>
              <a:lnTo>
                <a:pt x="457541" y="45720"/>
              </a:lnTo>
            </a:path>
          </a:pathLst>
        </a:custGeom>
        <a:noFill/>
        <a:ln w="6350" cap="flat" cmpd="sng" algn="ctr">
          <a:solidFill>
            <a:schemeClr val="accent5">
              <a:hueOff val="-5793037"/>
              <a:satOff val="-14931"/>
              <a:lumOff val="-1008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2759" y="4598222"/>
        <a:ext cx="24407" cy="4881"/>
      </dsp:txXfrm>
    </dsp:sp>
    <dsp:sp modelId="{3E676407-7930-48E1-8E11-5B981D56B7BD}">
      <dsp:nvSpPr>
        <dsp:cNvPr id="0" name=""/>
        <dsp:cNvSpPr/>
      </dsp:nvSpPr>
      <dsp:spPr>
        <a:xfrm>
          <a:off x="5638" y="3963957"/>
          <a:ext cx="2122354" cy="1273412"/>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997" tIns="109163" rIns="103997" bIns="109163" numCol="1" spcCol="1270" anchor="ctr" anchorCtr="0">
          <a:noAutofit/>
        </a:bodyPr>
        <a:lstStyle/>
        <a:p>
          <a:pPr marL="0" lvl="0" indent="0" algn="ctr" defTabSz="666750">
            <a:lnSpc>
              <a:spcPct val="90000"/>
            </a:lnSpc>
            <a:spcBef>
              <a:spcPct val="0"/>
            </a:spcBef>
            <a:spcAft>
              <a:spcPct val="35000"/>
            </a:spcAft>
            <a:buNone/>
          </a:pPr>
          <a:r>
            <a:rPr lang="en-US" sz="1500" kern="1200"/>
            <a:t>Machines are usually horizontal with clamping forces 0.9-  2.2 MN (100-250 tons)</a:t>
          </a:r>
        </a:p>
      </dsp:txBody>
      <dsp:txXfrm>
        <a:off x="5638" y="3963957"/>
        <a:ext cx="2122354" cy="1273412"/>
      </dsp:txXfrm>
    </dsp:sp>
    <dsp:sp modelId="{957A2B0E-856E-4DD7-AB9F-9E55E74E2AA2}">
      <dsp:nvSpPr>
        <dsp:cNvPr id="0" name=""/>
        <dsp:cNvSpPr/>
      </dsp:nvSpPr>
      <dsp:spPr>
        <a:xfrm>
          <a:off x="4736687" y="4554943"/>
          <a:ext cx="457541" cy="91440"/>
        </a:xfrm>
        <a:custGeom>
          <a:avLst/>
          <a:gdLst/>
          <a:ahLst/>
          <a:cxnLst/>
          <a:rect l="0" t="0" r="0" b="0"/>
          <a:pathLst>
            <a:path>
              <a:moveTo>
                <a:pt x="0" y="45720"/>
              </a:moveTo>
              <a:lnTo>
                <a:pt x="457541"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53254" y="4598222"/>
        <a:ext cx="24407" cy="4881"/>
      </dsp:txXfrm>
    </dsp:sp>
    <dsp:sp modelId="{9DFEC37A-8AC9-4097-A94B-98D679D3BCAC}">
      <dsp:nvSpPr>
        <dsp:cNvPr id="0" name=""/>
        <dsp:cNvSpPr/>
      </dsp:nvSpPr>
      <dsp:spPr>
        <a:xfrm>
          <a:off x="2616133" y="3963957"/>
          <a:ext cx="2122354" cy="1273412"/>
        </a:xfrm>
        <a:prstGeom prst="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997" tIns="109163" rIns="103997" bIns="109163" numCol="1" spcCol="1270" anchor="ctr" anchorCtr="0">
          <a:noAutofit/>
        </a:bodyPr>
        <a:lstStyle/>
        <a:p>
          <a:pPr marL="0" lvl="0" indent="0" algn="ctr" defTabSz="666750">
            <a:lnSpc>
              <a:spcPct val="90000"/>
            </a:lnSpc>
            <a:spcBef>
              <a:spcPct val="0"/>
            </a:spcBef>
            <a:spcAft>
              <a:spcPct val="35000"/>
            </a:spcAft>
            <a:buNone/>
          </a:pPr>
          <a:r>
            <a:rPr lang="en-US" sz="1500" kern="1200"/>
            <a:t>100 ton machines cost $60-90K</a:t>
          </a:r>
        </a:p>
      </dsp:txBody>
      <dsp:txXfrm>
        <a:off x="2616133" y="3963957"/>
        <a:ext cx="2122354" cy="1273412"/>
      </dsp:txXfrm>
    </dsp:sp>
    <dsp:sp modelId="{03A5B276-B0D0-430E-B781-CF4BDAD50E80}">
      <dsp:nvSpPr>
        <dsp:cNvPr id="0" name=""/>
        <dsp:cNvSpPr/>
      </dsp:nvSpPr>
      <dsp:spPr>
        <a:xfrm>
          <a:off x="5226628" y="3963957"/>
          <a:ext cx="2122354" cy="127341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997" tIns="109163" rIns="103997" bIns="109163" numCol="1" spcCol="1270" anchor="ctr" anchorCtr="0">
          <a:noAutofit/>
        </a:bodyPr>
        <a:lstStyle/>
        <a:p>
          <a:pPr marL="0" lvl="0" indent="0" algn="ctr" defTabSz="666750">
            <a:lnSpc>
              <a:spcPct val="90000"/>
            </a:lnSpc>
            <a:spcBef>
              <a:spcPct val="0"/>
            </a:spcBef>
            <a:spcAft>
              <a:spcPct val="35000"/>
            </a:spcAft>
            <a:buNone/>
          </a:pPr>
          <a:r>
            <a:rPr lang="en-US" sz="1500" kern="1200"/>
            <a:t>300 ton machines cost $85-140K</a:t>
          </a:r>
        </a:p>
      </dsp:txBody>
      <dsp:txXfrm>
        <a:off x="5226628" y="3963957"/>
        <a:ext cx="2122354" cy="127341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85FC6-A4A7-474C-BA4C-1A1A810D8F63}" type="datetimeFigureOut">
              <a:rPr lang="en-US" smtClean="0"/>
              <a:t>3/6/2023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6064AF-E104-49F9-A512-D2C196931D37}" type="slidenum">
              <a:rPr lang="en-US" smtClean="0"/>
              <a:t>‹#›</a:t>
            </a:fld>
            <a:endParaRPr lang="en-US"/>
          </a:p>
        </p:txBody>
      </p:sp>
    </p:spTree>
    <p:extLst>
      <p:ext uri="{BB962C8B-B14F-4D97-AF65-F5344CB8AC3E}">
        <p14:creationId xmlns:p14="http://schemas.microsoft.com/office/powerpoint/2010/main" val="1767209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995926-4A1A-475A-A6BF-7C39A03008F1}" type="slidenum">
              <a:rPr lang="en-IN" smtClean="0"/>
              <a:t>4</a:t>
            </a:fld>
            <a:endParaRPr lang="en-IN" dirty="0"/>
          </a:p>
        </p:txBody>
      </p:sp>
    </p:spTree>
    <p:extLst>
      <p:ext uri="{BB962C8B-B14F-4D97-AF65-F5344CB8AC3E}">
        <p14:creationId xmlns:p14="http://schemas.microsoft.com/office/powerpoint/2010/main" val="4154886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8</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1925E56-4F45-4B6F-8A65-8EEC490912AA}" type="slidenum">
              <a:rPr lang="en-CA" smtClean="0"/>
              <a:t>14</a:t>
            </a:fld>
            <a:endParaRPr lang="en-CA"/>
          </a:p>
        </p:txBody>
      </p:sp>
    </p:spTree>
    <p:extLst>
      <p:ext uri="{BB962C8B-B14F-4D97-AF65-F5344CB8AC3E}">
        <p14:creationId xmlns:p14="http://schemas.microsoft.com/office/powerpoint/2010/main" val="2323804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995926-4A1A-475A-A6BF-7C39A03008F1}" type="slidenum">
              <a:rPr lang="en-IN" smtClean="0"/>
              <a:t>21</a:t>
            </a:fld>
            <a:endParaRPr lang="en-IN"/>
          </a:p>
        </p:txBody>
      </p:sp>
    </p:spTree>
    <p:extLst>
      <p:ext uri="{BB962C8B-B14F-4D97-AF65-F5344CB8AC3E}">
        <p14:creationId xmlns:p14="http://schemas.microsoft.com/office/powerpoint/2010/main" val="214089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EB19A-067C-89D6-42FE-F39B0E341A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AC4B9-51E0-85B6-7A79-1DC891B565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E99F5D-81EA-F938-BF6F-7A4C4D6EF1C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05D8336-0412-5E12-93FF-55D2DD8AA466}"/>
              </a:ext>
            </a:extLst>
          </p:cNvPr>
          <p:cNvSpPr>
            <a:spLocks noGrp="1"/>
          </p:cNvSpPr>
          <p:nvPr>
            <p:ph type="ftr" sz="quarter" idx="11"/>
          </p:nvPr>
        </p:nvSpPr>
        <p:spPr/>
        <p:txBody>
          <a:bodyPr/>
          <a:lstStyle/>
          <a:p>
            <a:r>
              <a:rPr lang="en-US"/>
              <a:t>Camso 2019</a:t>
            </a:r>
          </a:p>
        </p:txBody>
      </p:sp>
      <p:sp>
        <p:nvSpPr>
          <p:cNvPr id="6" name="Slide Number Placeholder 5">
            <a:extLst>
              <a:ext uri="{FF2B5EF4-FFF2-40B4-BE49-F238E27FC236}">
                <a16:creationId xmlns:a16="http://schemas.microsoft.com/office/drawing/2014/main" id="{DE4EC048-7676-7BD3-BCA0-63814FA1A34C}"/>
              </a:ext>
            </a:extLst>
          </p:cNvPr>
          <p:cNvSpPr>
            <a:spLocks noGrp="1"/>
          </p:cNvSpPr>
          <p:nvPr>
            <p:ph type="sldNum" sz="quarter" idx="12"/>
          </p:nvPr>
        </p:nvSpPr>
        <p:spPr/>
        <p:txBody>
          <a:bodyPr/>
          <a:lstStyle/>
          <a:p>
            <a:fld id="{F34BE61F-BFF2-4911-ADA4-AEE5B48EFDCE}" type="slidenum">
              <a:rPr lang="en-US" smtClean="0"/>
              <a:t>‹#›</a:t>
            </a:fld>
            <a:endParaRPr lang="en-US"/>
          </a:p>
        </p:txBody>
      </p:sp>
    </p:spTree>
    <p:extLst>
      <p:ext uri="{BB962C8B-B14F-4D97-AF65-F5344CB8AC3E}">
        <p14:creationId xmlns:p14="http://schemas.microsoft.com/office/powerpoint/2010/main" val="2696989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8F29-9693-56BC-BCBE-A5D395F04A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237C45-3E5D-6A72-5219-5A6F4786BB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FF10C-D510-8353-540D-61ADE0D2D24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C54362E-154C-EF14-5F92-4F23F9854D1C}"/>
              </a:ext>
            </a:extLst>
          </p:cNvPr>
          <p:cNvSpPr>
            <a:spLocks noGrp="1"/>
          </p:cNvSpPr>
          <p:nvPr>
            <p:ph type="ftr" sz="quarter" idx="11"/>
          </p:nvPr>
        </p:nvSpPr>
        <p:spPr/>
        <p:txBody>
          <a:bodyPr/>
          <a:lstStyle/>
          <a:p>
            <a:r>
              <a:rPr lang="en-US"/>
              <a:t>Camso 2019</a:t>
            </a:r>
          </a:p>
        </p:txBody>
      </p:sp>
      <p:sp>
        <p:nvSpPr>
          <p:cNvPr id="6" name="Slide Number Placeholder 5">
            <a:extLst>
              <a:ext uri="{FF2B5EF4-FFF2-40B4-BE49-F238E27FC236}">
                <a16:creationId xmlns:a16="http://schemas.microsoft.com/office/drawing/2014/main" id="{3BAB79B0-2D71-67D7-B18A-748F41F9E50E}"/>
              </a:ext>
            </a:extLst>
          </p:cNvPr>
          <p:cNvSpPr>
            <a:spLocks noGrp="1"/>
          </p:cNvSpPr>
          <p:nvPr>
            <p:ph type="sldNum" sz="quarter" idx="12"/>
          </p:nvPr>
        </p:nvSpPr>
        <p:spPr/>
        <p:txBody>
          <a:bodyPr/>
          <a:lstStyle/>
          <a:p>
            <a:fld id="{F34BE61F-BFF2-4911-ADA4-AEE5B48EFDCE}" type="slidenum">
              <a:rPr lang="en-US" smtClean="0"/>
              <a:t>‹#›</a:t>
            </a:fld>
            <a:endParaRPr lang="en-US"/>
          </a:p>
        </p:txBody>
      </p:sp>
    </p:spTree>
    <p:extLst>
      <p:ext uri="{BB962C8B-B14F-4D97-AF65-F5344CB8AC3E}">
        <p14:creationId xmlns:p14="http://schemas.microsoft.com/office/powerpoint/2010/main" val="340019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D5D86-3BC3-9B90-94D6-2D27E6A78E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5335DB-C676-AF0B-CA8C-96B2EC03EE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98289-5987-08C9-8773-DBF1E2F7D7D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050501-46BD-8806-EC30-7A6CBD720A03}"/>
              </a:ext>
            </a:extLst>
          </p:cNvPr>
          <p:cNvSpPr>
            <a:spLocks noGrp="1"/>
          </p:cNvSpPr>
          <p:nvPr>
            <p:ph type="ftr" sz="quarter" idx="11"/>
          </p:nvPr>
        </p:nvSpPr>
        <p:spPr/>
        <p:txBody>
          <a:bodyPr/>
          <a:lstStyle/>
          <a:p>
            <a:r>
              <a:rPr lang="en-US"/>
              <a:t>Camso 2019</a:t>
            </a:r>
          </a:p>
        </p:txBody>
      </p:sp>
      <p:sp>
        <p:nvSpPr>
          <p:cNvPr id="6" name="Slide Number Placeholder 5">
            <a:extLst>
              <a:ext uri="{FF2B5EF4-FFF2-40B4-BE49-F238E27FC236}">
                <a16:creationId xmlns:a16="http://schemas.microsoft.com/office/drawing/2014/main" id="{CDB17A1C-2A4A-D68D-B58B-F1834E708F30}"/>
              </a:ext>
            </a:extLst>
          </p:cNvPr>
          <p:cNvSpPr>
            <a:spLocks noGrp="1"/>
          </p:cNvSpPr>
          <p:nvPr>
            <p:ph type="sldNum" sz="quarter" idx="12"/>
          </p:nvPr>
        </p:nvSpPr>
        <p:spPr/>
        <p:txBody>
          <a:bodyPr/>
          <a:lstStyle/>
          <a:p>
            <a:fld id="{F34BE61F-BFF2-4911-ADA4-AEE5B48EFDCE}" type="slidenum">
              <a:rPr lang="en-US" smtClean="0"/>
              <a:t>‹#›</a:t>
            </a:fld>
            <a:endParaRPr lang="en-US"/>
          </a:p>
        </p:txBody>
      </p:sp>
    </p:spTree>
    <p:extLst>
      <p:ext uri="{BB962C8B-B14F-4D97-AF65-F5344CB8AC3E}">
        <p14:creationId xmlns:p14="http://schemas.microsoft.com/office/powerpoint/2010/main" val="1903439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2 _ 2 column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pied de page 2"/>
          <p:cNvSpPr>
            <a:spLocks noGrp="1"/>
          </p:cNvSpPr>
          <p:nvPr>
            <p:ph type="ftr" sz="quarter" idx="10"/>
          </p:nvPr>
        </p:nvSpPr>
        <p:spPr/>
        <p:txBody>
          <a:bodyPr/>
          <a:lstStyle/>
          <a:p>
            <a:r>
              <a:rPr lang="fr-FR">
                <a:solidFill>
                  <a:srgbClr val="000000"/>
                </a:solidFill>
              </a:rPr>
              <a:t>Camso 2019</a:t>
            </a:r>
            <a:endParaRPr lang="fr-FR" dirty="0">
              <a:solidFill>
                <a:srgbClr val="000000"/>
              </a:solidFill>
            </a:endParaRPr>
          </a:p>
        </p:txBody>
      </p:sp>
      <p:sp>
        <p:nvSpPr>
          <p:cNvPr id="4" name="Espace réservé du numéro de diapositive 3"/>
          <p:cNvSpPr>
            <a:spLocks noGrp="1"/>
          </p:cNvSpPr>
          <p:nvPr>
            <p:ph type="sldNum" sz="quarter" idx="11"/>
          </p:nvPr>
        </p:nvSpPr>
        <p:spPr/>
        <p:txBody>
          <a:bodyPr/>
          <a:lstStyle>
            <a:lvl1pPr>
              <a:defRPr>
                <a:solidFill>
                  <a:srgbClr val="0057B8"/>
                </a:solidFill>
              </a:defRPr>
            </a:lvl1pPr>
          </a:lstStyle>
          <a:p>
            <a:fld id="{4E950855-28E0-B842-9330-3B380073FD02}" type="slidenum">
              <a:rPr lang="fr-FR" smtClean="0"/>
              <a:pPr/>
              <a:t>‹#›</a:t>
            </a:fld>
            <a:endParaRPr lang="fr-FR" dirty="0"/>
          </a:p>
        </p:txBody>
      </p:sp>
      <p:sp>
        <p:nvSpPr>
          <p:cNvPr id="6" name="Espace réservé du contenu 5"/>
          <p:cNvSpPr>
            <a:spLocks noGrp="1"/>
          </p:cNvSpPr>
          <p:nvPr>
            <p:ph sz="quarter" idx="12"/>
          </p:nvPr>
        </p:nvSpPr>
        <p:spPr>
          <a:xfrm>
            <a:off x="609600" y="2054713"/>
            <a:ext cx="5393240" cy="40714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8" name="Espace réservé du contenu 5"/>
          <p:cNvSpPr>
            <a:spLocks noGrp="1"/>
          </p:cNvSpPr>
          <p:nvPr>
            <p:ph sz="quarter" idx="13"/>
          </p:nvPr>
        </p:nvSpPr>
        <p:spPr>
          <a:xfrm>
            <a:off x="6190363" y="2054713"/>
            <a:ext cx="5393240" cy="40714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2127304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 1 colum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pied de page 2"/>
          <p:cNvSpPr>
            <a:spLocks noGrp="1"/>
          </p:cNvSpPr>
          <p:nvPr>
            <p:ph type="ftr" sz="quarter" idx="10"/>
          </p:nvPr>
        </p:nvSpPr>
        <p:spPr/>
        <p:txBody>
          <a:bodyPr/>
          <a:lstStyle/>
          <a:p>
            <a:r>
              <a:rPr lang="fr-FR">
                <a:solidFill>
                  <a:srgbClr val="000000"/>
                </a:solidFill>
              </a:rPr>
              <a:t>Camso 2019</a:t>
            </a:r>
            <a:endParaRPr lang="fr-FR" dirty="0">
              <a:solidFill>
                <a:srgbClr val="000000"/>
              </a:solidFill>
            </a:endParaRPr>
          </a:p>
        </p:txBody>
      </p:sp>
      <p:sp>
        <p:nvSpPr>
          <p:cNvPr id="4" name="Espace réservé du numéro de diapositive 3"/>
          <p:cNvSpPr>
            <a:spLocks noGrp="1"/>
          </p:cNvSpPr>
          <p:nvPr>
            <p:ph type="sldNum" sz="quarter" idx="11"/>
          </p:nvPr>
        </p:nvSpPr>
        <p:spPr/>
        <p:txBody>
          <a:bodyPr/>
          <a:lstStyle/>
          <a:p>
            <a:fld id="{4E950855-28E0-B842-9330-3B380073FD02}" type="slidenum">
              <a:rPr lang="fr-FR" smtClean="0"/>
              <a:pPr/>
              <a:t>‹#›</a:t>
            </a:fld>
            <a:endParaRPr lang="fr-FR" dirty="0"/>
          </a:p>
        </p:txBody>
      </p:sp>
      <p:sp>
        <p:nvSpPr>
          <p:cNvPr id="6" name="Espace réservé du contenu 5"/>
          <p:cNvSpPr>
            <a:spLocks noGrp="1"/>
          </p:cNvSpPr>
          <p:nvPr>
            <p:ph sz="quarter" idx="12"/>
          </p:nvPr>
        </p:nvSpPr>
        <p:spPr>
          <a:xfrm>
            <a:off x="609600" y="2054713"/>
            <a:ext cx="10972800" cy="40714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500860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tent _ Title Only">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r>
              <a:rPr lang="fr-FR">
                <a:solidFill>
                  <a:srgbClr val="000000"/>
                </a:solidFill>
              </a:rPr>
              <a:t>Camso 2019</a:t>
            </a:r>
            <a:endParaRPr lang="fr-FR" dirty="0">
              <a:solidFill>
                <a:srgbClr val="000000"/>
              </a:solidFill>
            </a:endParaRPr>
          </a:p>
        </p:txBody>
      </p:sp>
      <p:sp>
        <p:nvSpPr>
          <p:cNvPr id="4" name="Espace réservé du numéro de diapositive 3"/>
          <p:cNvSpPr>
            <a:spLocks noGrp="1"/>
          </p:cNvSpPr>
          <p:nvPr>
            <p:ph type="sldNum" sz="quarter" idx="11"/>
          </p:nvPr>
        </p:nvSpPr>
        <p:spPr>
          <a:xfrm>
            <a:off x="10961265" y="1892829"/>
            <a:ext cx="621135" cy="158720"/>
          </a:xfrm>
        </p:spPr>
        <p:txBody>
          <a:bodyPr/>
          <a:lstStyle>
            <a:lvl1pPr>
              <a:defRPr>
                <a:solidFill>
                  <a:srgbClr val="0057B8"/>
                </a:solidFill>
              </a:defRPr>
            </a:lvl1pPr>
          </a:lstStyle>
          <a:p>
            <a:fld id="{4E950855-28E0-B842-9330-3B380073FD02}" type="slidenum">
              <a:rPr lang="fr-FR" smtClean="0"/>
              <a:pPr/>
              <a:t>‹#›</a:t>
            </a:fld>
            <a:endParaRPr lang="fr-FR" dirty="0"/>
          </a:p>
        </p:txBody>
      </p:sp>
      <p:sp>
        <p:nvSpPr>
          <p:cNvPr id="5" name="Espace réservé du titre 1"/>
          <p:cNvSpPr>
            <a:spLocks noGrp="1"/>
          </p:cNvSpPr>
          <p:nvPr>
            <p:ph type="title"/>
          </p:nvPr>
        </p:nvSpPr>
        <p:spPr>
          <a:xfrm>
            <a:off x="609625" y="604649"/>
            <a:ext cx="10185897" cy="956464"/>
          </a:xfrm>
          <a:prstGeom prst="rect">
            <a:avLst/>
          </a:prstGeom>
        </p:spPr>
        <p:txBody>
          <a:bodyPr vert="horz" lIns="91440" tIns="45720" rIns="91440" bIns="45720" rtlCol="0" anchor="ctr">
            <a:normAutofit/>
          </a:bodyPr>
          <a:lstStyle/>
          <a:p>
            <a:r>
              <a:rPr lang="fr-CA" dirty="0"/>
              <a:t>Cliquez et modifiez le titre</a:t>
            </a:r>
            <a:endParaRPr lang="fr-FR" dirty="0"/>
          </a:p>
        </p:txBody>
      </p:sp>
    </p:spTree>
    <p:extLst>
      <p:ext uri="{BB962C8B-B14F-4D97-AF65-F5344CB8AC3E}">
        <p14:creationId xmlns:p14="http://schemas.microsoft.com/office/powerpoint/2010/main" val="3630710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8036-4610-1F53-1CD6-93AD7F5857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2A72A-250B-EC86-8451-FBB8B347BE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34433-C95E-3F35-A8B8-9B8919F044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7BB704E-01AE-CE9D-FA29-0733EDBB6568}"/>
              </a:ext>
            </a:extLst>
          </p:cNvPr>
          <p:cNvSpPr>
            <a:spLocks noGrp="1"/>
          </p:cNvSpPr>
          <p:nvPr>
            <p:ph type="ftr" sz="quarter" idx="11"/>
          </p:nvPr>
        </p:nvSpPr>
        <p:spPr/>
        <p:txBody>
          <a:bodyPr/>
          <a:lstStyle/>
          <a:p>
            <a:r>
              <a:rPr lang="en-US"/>
              <a:t>Camso 2019</a:t>
            </a:r>
          </a:p>
        </p:txBody>
      </p:sp>
      <p:sp>
        <p:nvSpPr>
          <p:cNvPr id="6" name="Slide Number Placeholder 5">
            <a:extLst>
              <a:ext uri="{FF2B5EF4-FFF2-40B4-BE49-F238E27FC236}">
                <a16:creationId xmlns:a16="http://schemas.microsoft.com/office/drawing/2014/main" id="{12B4FF6B-BC21-1673-FE93-C9EEF30F7F2F}"/>
              </a:ext>
            </a:extLst>
          </p:cNvPr>
          <p:cNvSpPr>
            <a:spLocks noGrp="1"/>
          </p:cNvSpPr>
          <p:nvPr>
            <p:ph type="sldNum" sz="quarter" idx="12"/>
          </p:nvPr>
        </p:nvSpPr>
        <p:spPr/>
        <p:txBody>
          <a:bodyPr/>
          <a:lstStyle/>
          <a:p>
            <a:fld id="{F34BE61F-BFF2-4911-ADA4-AEE5B48EFDCE}" type="slidenum">
              <a:rPr lang="en-US" smtClean="0"/>
              <a:t>‹#›</a:t>
            </a:fld>
            <a:endParaRPr lang="en-US"/>
          </a:p>
        </p:txBody>
      </p:sp>
    </p:spTree>
    <p:extLst>
      <p:ext uri="{BB962C8B-B14F-4D97-AF65-F5344CB8AC3E}">
        <p14:creationId xmlns:p14="http://schemas.microsoft.com/office/powerpoint/2010/main" val="3507290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0868B-626A-66CF-C551-681949FACE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5E97A3-EF2F-73AA-E2E0-11AFDC333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97517-18FB-F47B-B2B1-2332032231D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75F21B-B365-25DB-171A-B67D978CCE30}"/>
              </a:ext>
            </a:extLst>
          </p:cNvPr>
          <p:cNvSpPr>
            <a:spLocks noGrp="1"/>
          </p:cNvSpPr>
          <p:nvPr>
            <p:ph type="ftr" sz="quarter" idx="11"/>
          </p:nvPr>
        </p:nvSpPr>
        <p:spPr/>
        <p:txBody>
          <a:bodyPr/>
          <a:lstStyle/>
          <a:p>
            <a:r>
              <a:rPr lang="en-US"/>
              <a:t>Camso 2019</a:t>
            </a:r>
          </a:p>
        </p:txBody>
      </p:sp>
      <p:sp>
        <p:nvSpPr>
          <p:cNvPr id="6" name="Slide Number Placeholder 5">
            <a:extLst>
              <a:ext uri="{FF2B5EF4-FFF2-40B4-BE49-F238E27FC236}">
                <a16:creationId xmlns:a16="http://schemas.microsoft.com/office/drawing/2014/main" id="{093BF7AA-E2D6-3952-D5DB-7CA464DF2B4D}"/>
              </a:ext>
            </a:extLst>
          </p:cNvPr>
          <p:cNvSpPr>
            <a:spLocks noGrp="1"/>
          </p:cNvSpPr>
          <p:nvPr>
            <p:ph type="sldNum" sz="quarter" idx="12"/>
          </p:nvPr>
        </p:nvSpPr>
        <p:spPr/>
        <p:txBody>
          <a:bodyPr/>
          <a:lstStyle/>
          <a:p>
            <a:fld id="{F34BE61F-BFF2-4911-ADA4-AEE5B48EFDCE}" type="slidenum">
              <a:rPr lang="en-US" smtClean="0"/>
              <a:t>‹#›</a:t>
            </a:fld>
            <a:endParaRPr lang="en-US"/>
          </a:p>
        </p:txBody>
      </p:sp>
    </p:spTree>
    <p:extLst>
      <p:ext uri="{BB962C8B-B14F-4D97-AF65-F5344CB8AC3E}">
        <p14:creationId xmlns:p14="http://schemas.microsoft.com/office/powerpoint/2010/main" val="195433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5F6D-CFC8-1EE0-395D-ABB5FC9B0C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24C58D-2625-8577-61A7-1BC72E3954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6CEDDC-51FF-4E4F-6246-43BBFCD08B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89BEAE-11BA-8572-00E2-A99D9961702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5E20FC0-FA5E-BD4C-C343-37626A98769B}"/>
              </a:ext>
            </a:extLst>
          </p:cNvPr>
          <p:cNvSpPr>
            <a:spLocks noGrp="1"/>
          </p:cNvSpPr>
          <p:nvPr>
            <p:ph type="ftr" sz="quarter" idx="11"/>
          </p:nvPr>
        </p:nvSpPr>
        <p:spPr/>
        <p:txBody>
          <a:bodyPr/>
          <a:lstStyle/>
          <a:p>
            <a:r>
              <a:rPr lang="en-US"/>
              <a:t>Camso 2019</a:t>
            </a:r>
          </a:p>
        </p:txBody>
      </p:sp>
      <p:sp>
        <p:nvSpPr>
          <p:cNvPr id="7" name="Slide Number Placeholder 6">
            <a:extLst>
              <a:ext uri="{FF2B5EF4-FFF2-40B4-BE49-F238E27FC236}">
                <a16:creationId xmlns:a16="http://schemas.microsoft.com/office/drawing/2014/main" id="{57D6DA38-A289-BC3B-F41B-375E3DF9E771}"/>
              </a:ext>
            </a:extLst>
          </p:cNvPr>
          <p:cNvSpPr>
            <a:spLocks noGrp="1"/>
          </p:cNvSpPr>
          <p:nvPr>
            <p:ph type="sldNum" sz="quarter" idx="12"/>
          </p:nvPr>
        </p:nvSpPr>
        <p:spPr/>
        <p:txBody>
          <a:bodyPr/>
          <a:lstStyle/>
          <a:p>
            <a:fld id="{F34BE61F-BFF2-4911-ADA4-AEE5B48EFDCE}" type="slidenum">
              <a:rPr lang="en-US" smtClean="0"/>
              <a:t>‹#›</a:t>
            </a:fld>
            <a:endParaRPr lang="en-US"/>
          </a:p>
        </p:txBody>
      </p:sp>
    </p:spTree>
    <p:extLst>
      <p:ext uri="{BB962C8B-B14F-4D97-AF65-F5344CB8AC3E}">
        <p14:creationId xmlns:p14="http://schemas.microsoft.com/office/powerpoint/2010/main" val="747791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DA147-2497-E807-7FA7-11BC46409C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8972FE-555F-7C06-44A5-0AA6B49B2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6EC94B-DEB8-88AC-9741-7F47AD27F4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2455D6-1043-E93F-5465-903AA0052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25996B-9862-8044-D80F-84BA2CB8CF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D2FF8-23B9-457C-685D-AF89AA53304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34C499B-4817-2FFB-8707-32AB2D5A0328}"/>
              </a:ext>
            </a:extLst>
          </p:cNvPr>
          <p:cNvSpPr>
            <a:spLocks noGrp="1"/>
          </p:cNvSpPr>
          <p:nvPr>
            <p:ph type="ftr" sz="quarter" idx="11"/>
          </p:nvPr>
        </p:nvSpPr>
        <p:spPr/>
        <p:txBody>
          <a:bodyPr/>
          <a:lstStyle/>
          <a:p>
            <a:r>
              <a:rPr lang="en-US"/>
              <a:t>Camso 2019</a:t>
            </a:r>
          </a:p>
        </p:txBody>
      </p:sp>
      <p:sp>
        <p:nvSpPr>
          <p:cNvPr id="9" name="Slide Number Placeholder 8">
            <a:extLst>
              <a:ext uri="{FF2B5EF4-FFF2-40B4-BE49-F238E27FC236}">
                <a16:creationId xmlns:a16="http://schemas.microsoft.com/office/drawing/2014/main" id="{74172F4A-AE8A-99D0-6BE7-F81F0D056F40}"/>
              </a:ext>
            </a:extLst>
          </p:cNvPr>
          <p:cNvSpPr>
            <a:spLocks noGrp="1"/>
          </p:cNvSpPr>
          <p:nvPr>
            <p:ph type="sldNum" sz="quarter" idx="12"/>
          </p:nvPr>
        </p:nvSpPr>
        <p:spPr/>
        <p:txBody>
          <a:bodyPr/>
          <a:lstStyle/>
          <a:p>
            <a:fld id="{F34BE61F-BFF2-4911-ADA4-AEE5B48EFDCE}" type="slidenum">
              <a:rPr lang="en-US" smtClean="0"/>
              <a:t>‹#›</a:t>
            </a:fld>
            <a:endParaRPr lang="en-US"/>
          </a:p>
        </p:txBody>
      </p:sp>
    </p:spTree>
    <p:extLst>
      <p:ext uri="{BB962C8B-B14F-4D97-AF65-F5344CB8AC3E}">
        <p14:creationId xmlns:p14="http://schemas.microsoft.com/office/powerpoint/2010/main" val="3760891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14DC-8056-E58A-B880-355855F5CB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8983EC-A42C-5F6A-49DB-9C951895F29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9C020DC-0305-867B-DA7F-7E4BEA5E8819}"/>
              </a:ext>
            </a:extLst>
          </p:cNvPr>
          <p:cNvSpPr>
            <a:spLocks noGrp="1"/>
          </p:cNvSpPr>
          <p:nvPr>
            <p:ph type="ftr" sz="quarter" idx="11"/>
          </p:nvPr>
        </p:nvSpPr>
        <p:spPr/>
        <p:txBody>
          <a:bodyPr/>
          <a:lstStyle/>
          <a:p>
            <a:r>
              <a:rPr lang="en-US"/>
              <a:t>Camso 2019</a:t>
            </a:r>
          </a:p>
        </p:txBody>
      </p:sp>
      <p:sp>
        <p:nvSpPr>
          <p:cNvPr id="5" name="Slide Number Placeholder 4">
            <a:extLst>
              <a:ext uri="{FF2B5EF4-FFF2-40B4-BE49-F238E27FC236}">
                <a16:creationId xmlns:a16="http://schemas.microsoft.com/office/drawing/2014/main" id="{ED287CC5-ACAF-91DD-8100-69D1A01D25E8}"/>
              </a:ext>
            </a:extLst>
          </p:cNvPr>
          <p:cNvSpPr>
            <a:spLocks noGrp="1"/>
          </p:cNvSpPr>
          <p:nvPr>
            <p:ph type="sldNum" sz="quarter" idx="12"/>
          </p:nvPr>
        </p:nvSpPr>
        <p:spPr/>
        <p:txBody>
          <a:bodyPr/>
          <a:lstStyle/>
          <a:p>
            <a:fld id="{F34BE61F-BFF2-4911-ADA4-AEE5B48EFDCE}" type="slidenum">
              <a:rPr lang="en-US" smtClean="0"/>
              <a:t>‹#›</a:t>
            </a:fld>
            <a:endParaRPr lang="en-US"/>
          </a:p>
        </p:txBody>
      </p:sp>
    </p:spTree>
    <p:extLst>
      <p:ext uri="{BB962C8B-B14F-4D97-AF65-F5344CB8AC3E}">
        <p14:creationId xmlns:p14="http://schemas.microsoft.com/office/powerpoint/2010/main" val="126049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19C956-78A0-DF46-A15E-BB53E2253F4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6A2119F-B240-2026-177E-875CCFB7C303}"/>
              </a:ext>
            </a:extLst>
          </p:cNvPr>
          <p:cNvSpPr>
            <a:spLocks noGrp="1"/>
          </p:cNvSpPr>
          <p:nvPr>
            <p:ph type="ftr" sz="quarter" idx="11"/>
          </p:nvPr>
        </p:nvSpPr>
        <p:spPr/>
        <p:txBody>
          <a:bodyPr/>
          <a:lstStyle/>
          <a:p>
            <a:r>
              <a:rPr lang="en-US"/>
              <a:t>Camso 2019</a:t>
            </a:r>
          </a:p>
        </p:txBody>
      </p:sp>
      <p:sp>
        <p:nvSpPr>
          <p:cNvPr id="4" name="Slide Number Placeholder 3">
            <a:extLst>
              <a:ext uri="{FF2B5EF4-FFF2-40B4-BE49-F238E27FC236}">
                <a16:creationId xmlns:a16="http://schemas.microsoft.com/office/drawing/2014/main" id="{0B1CA3FA-A5E5-006C-01CF-F6DDDD028AAD}"/>
              </a:ext>
            </a:extLst>
          </p:cNvPr>
          <p:cNvSpPr>
            <a:spLocks noGrp="1"/>
          </p:cNvSpPr>
          <p:nvPr>
            <p:ph type="sldNum" sz="quarter" idx="12"/>
          </p:nvPr>
        </p:nvSpPr>
        <p:spPr/>
        <p:txBody>
          <a:bodyPr/>
          <a:lstStyle/>
          <a:p>
            <a:fld id="{F34BE61F-BFF2-4911-ADA4-AEE5B48EFDCE}" type="slidenum">
              <a:rPr lang="en-US" smtClean="0"/>
              <a:t>‹#›</a:t>
            </a:fld>
            <a:endParaRPr lang="en-US"/>
          </a:p>
        </p:txBody>
      </p:sp>
    </p:spTree>
    <p:extLst>
      <p:ext uri="{BB962C8B-B14F-4D97-AF65-F5344CB8AC3E}">
        <p14:creationId xmlns:p14="http://schemas.microsoft.com/office/powerpoint/2010/main" val="3285086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F0DF-8400-32F5-DFCC-BA6DC9038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72CB3E-D488-F72F-B872-C4535B6436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B3EAA2-A467-E7A7-5E4C-2F0ABBBDC7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67DDCF-A374-F151-DDF6-D1578B40D17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030873-71AF-27DC-2005-302AEA6A9565}"/>
              </a:ext>
            </a:extLst>
          </p:cNvPr>
          <p:cNvSpPr>
            <a:spLocks noGrp="1"/>
          </p:cNvSpPr>
          <p:nvPr>
            <p:ph type="ftr" sz="quarter" idx="11"/>
          </p:nvPr>
        </p:nvSpPr>
        <p:spPr/>
        <p:txBody>
          <a:bodyPr/>
          <a:lstStyle/>
          <a:p>
            <a:r>
              <a:rPr lang="en-US"/>
              <a:t>Camso 2019</a:t>
            </a:r>
          </a:p>
        </p:txBody>
      </p:sp>
      <p:sp>
        <p:nvSpPr>
          <p:cNvPr id="7" name="Slide Number Placeholder 6">
            <a:extLst>
              <a:ext uri="{FF2B5EF4-FFF2-40B4-BE49-F238E27FC236}">
                <a16:creationId xmlns:a16="http://schemas.microsoft.com/office/drawing/2014/main" id="{806129CA-3044-1330-9C96-C4A9E6F667DD}"/>
              </a:ext>
            </a:extLst>
          </p:cNvPr>
          <p:cNvSpPr>
            <a:spLocks noGrp="1"/>
          </p:cNvSpPr>
          <p:nvPr>
            <p:ph type="sldNum" sz="quarter" idx="12"/>
          </p:nvPr>
        </p:nvSpPr>
        <p:spPr/>
        <p:txBody>
          <a:bodyPr/>
          <a:lstStyle/>
          <a:p>
            <a:fld id="{F34BE61F-BFF2-4911-ADA4-AEE5B48EFDCE}" type="slidenum">
              <a:rPr lang="en-US" smtClean="0"/>
              <a:t>‹#›</a:t>
            </a:fld>
            <a:endParaRPr lang="en-US"/>
          </a:p>
        </p:txBody>
      </p:sp>
    </p:spTree>
    <p:extLst>
      <p:ext uri="{BB962C8B-B14F-4D97-AF65-F5344CB8AC3E}">
        <p14:creationId xmlns:p14="http://schemas.microsoft.com/office/powerpoint/2010/main" val="53691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8CAD9-D70B-770C-F5E3-115D284C9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7DD7F8-0150-97EF-D11C-ABA18E21F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3791CD-D426-3CEF-CF3F-59A978B68B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CE29A-B1D8-9532-F690-F4370BB14B4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6CF048-5AFD-4457-538D-5F3AF831F992}"/>
              </a:ext>
            </a:extLst>
          </p:cNvPr>
          <p:cNvSpPr>
            <a:spLocks noGrp="1"/>
          </p:cNvSpPr>
          <p:nvPr>
            <p:ph type="ftr" sz="quarter" idx="11"/>
          </p:nvPr>
        </p:nvSpPr>
        <p:spPr/>
        <p:txBody>
          <a:bodyPr/>
          <a:lstStyle/>
          <a:p>
            <a:r>
              <a:rPr lang="en-US"/>
              <a:t>Camso 2019</a:t>
            </a:r>
          </a:p>
        </p:txBody>
      </p:sp>
      <p:sp>
        <p:nvSpPr>
          <p:cNvPr id="7" name="Slide Number Placeholder 6">
            <a:extLst>
              <a:ext uri="{FF2B5EF4-FFF2-40B4-BE49-F238E27FC236}">
                <a16:creationId xmlns:a16="http://schemas.microsoft.com/office/drawing/2014/main" id="{1AB6AFEC-9959-F1CC-3DD4-143FFF40B320}"/>
              </a:ext>
            </a:extLst>
          </p:cNvPr>
          <p:cNvSpPr>
            <a:spLocks noGrp="1"/>
          </p:cNvSpPr>
          <p:nvPr>
            <p:ph type="sldNum" sz="quarter" idx="12"/>
          </p:nvPr>
        </p:nvSpPr>
        <p:spPr/>
        <p:txBody>
          <a:bodyPr/>
          <a:lstStyle/>
          <a:p>
            <a:fld id="{F34BE61F-BFF2-4911-ADA4-AEE5B48EFDCE}" type="slidenum">
              <a:rPr lang="en-US" smtClean="0"/>
              <a:t>‹#›</a:t>
            </a:fld>
            <a:endParaRPr lang="en-US"/>
          </a:p>
        </p:txBody>
      </p:sp>
    </p:spTree>
    <p:extLst>
      <p:ext uri="{BB962C8B-B14F-4D97-AF65-F5344CB8AC3E}">
        <p14:creationId xmlns:p14="http://schemas.microsoft.com/office/powerpoint/2010/main" val="2091779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theme" Target="../theme/theme1.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291498-6F7E-78AF-5DF7-09713DD8ED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614E5-9939-F8E4-49DF-7710AB6D50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B6D5D-D649-6FAE-FF69-E511A6771C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764F51E7-EA8A-437A-D69D-820F7D08B0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Camso 2019</a:t>
            </a:r>
          </a:p>
        </p:txBody>
      </p:sp>
      <p:sp>
        <p:nvSpPr>
          <p:cNvPr id="6" name="Slide Number Placeholder 5">
            <a:extLst>
              <a:ext uri="{FF2B5EF4-FFF2-40B4-BE49-F238E27FC236}">
                <a16:creationId xmlns:a16="http://schemas.microsoft.com/office/drawing/2014/main" id="{CD7C6ECE-96BE-B13E-1790-A30B934169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BE61F-BFF2-4911-ADA4-AEE5B48EFDCE}" type="slidenum">
              <a:rPr lang="en-US" smtClean="0"/>
              <a:t>‹#›</a:t>
            </a:fld>
            <a:endParaRPr lang="en-US"/>
          </a:p>
        </p:txBody>
      </p:sp>
    </p:spTree>
    <p:extLst>
      <p:ext uri="{BB962C8B-B14F-4D97-AF65-F5344CB8AC3E}">
        <p14:creationId xmlns:p14="http://schemas.microsoft.com/office/powerpoint/2010/main" val="831687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1.jp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3.xml" /><Relationship Id="rId1" Type="http://schemas.openxmlformats.org/officeDocument/2006/relationships/slideLayout" Target="../slideLayouts/slideLayout13.xml" /><Relationship Id="rId4" Type="http://schemas.openxmlformats.org/officeDocument/2006/relationships/image" Target="../media/image14.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6.png" /><Relationship Id="rId4" Type="http://schemas.openxmlformats.org/officeDocument/2006/relationships/image" Target="../media/image15.gif" /></Relationships>
</file>

<file path=ppt/slides/_rels/slide17.xml.rels><?xml version="1.0" encoding="UTF-8" standalone="yes"?>
<Relationships xmlns="http://schemas.openxmlformats.org/package/2006/relationships"><Relationship Id="rId3" Type="http://schemas.openxmlformats.org/officeDocument/2006/relationships/image" Target="../media/image18.jpg" /><Relationship Id="rId2" Type="http://schemas.openxmlformats.org/officeDocument/2006/relationships/image" Target="../media/image17.png" /><Relationship Id="rId1" Type="http://schemas.openxmlformats.org/officeDocument/2006/relationships/slideLayout" Target="../slideLayouts/slideLayout2.xml" /><Relationship Id="rId5" Type="http://schemas.openxmlformats.org/officeDocument/2006/relationships/image" Target="../media/image20.jpeg" /><Relationship Id="rId4" Type="http://schemas.openxmlformats.org/officeDocument/2006/relationships/image" Target="../media/image19.jpeg" /></Relationships>
</file>

<file path=ppt/slides/_rels/slide18.xml.rels><?xml version="1.0" encoding="UTF-8" standalone="yes"?>
<Relationships xmlns="http://schemas.openxmlformats.org/package/2006/relationships"><Relationship Id="rId3" Type="http://schemas.openxmlformats.org/officeDocument/2006/relationships/image" Target="../media/image22.jpg" /><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12.xml" /><Relationship Id="rId6" Type="http://schemas.openxmlformats.org/officeDocument/2006/relationships/image" Target="../media/image27.png" /><Relationship Id="rId5" Type="http://schemas.openxmlformats.org/officeDocument/2006/relationships/image" Target="../media/image26.png" /><Relationship Id="rId4" Type="http://schemas.openxmlformats.org/officeDocument/2006/relationships/image" Target="../media/image25.png" /></Relationships>
</file>

<file path=ppt/slides/_rels/slide21.xml.rels><?xml version="1.0" encoding="UTF-8" standalone="yes"?>
<Relationships xmlns="http://schemas.openxmlformats.org/package/2006/relationships"><Relationship Id="rId8" Type="http://schemas.openxmlformats.org/officeDocument/2006/relationships/image" Target="../media/image30.jpeg" /><Relationship Id="rId3" Type="http://schemas.openxmlformats.org/officeDocument/2006/relationships/slideLayout" Target="../slideLayouts/slideLayout2.xml" /><Relationship Id="rId7" Type="http://schemas.openxmlformats.org/officeDocument/2006/relationships/slide" Target="slide8.xml" /><Relationship Id="rId2" Type="http://schemas.openxmlformats.org/officeDocument/2006/relationships/video" Target="../media/media2.mp4" /><Relationship Id="rId1" Type="http://schemas.microsoft.com/office/2007/relationships/media" Target="../media/media2.mp4" /><Relationship Id="rId6" Type="http://schemas.openxmlformats.org/officeDocument/2006/relationships/image" Target="../media/image29.jpeg" /><Relationship Id="rId5" Type="http://schemas.openxmlformats.org/officeDocument/2006/relationships/image" Target="../media/image28.png" /><Relationship Id="rId10" Type="http://schemas.openxmlformats.org/officeDocument/2006/relationships/image" Target="../media/image32.png" /><Relationship Id="rId4" Type="http://schemas.openxmlformats.org/officeDocument/2006/relationships/notesSlide" Target="../notesSlides/notesSlide4.xml" /><Relationship Id="rId9" Type="http://schemas.openxmlformats.org/officeDocument/2006/relationships/image" Target="../media/image31.jpg" /></Relationships>
</file>

<file path=ppt/slides/_rels/slide22.xml.rels><?xml version="1.0" encoding="UTF-8" standalone="yes"?>
<Relationships xmlns="http://schemas.openxmlformats.org/package/2006/relationships"><Relationship Id="rId3" Type="http://schemas.openxmlformats.org/officeDocument/2006/relationships/image" Target="../media/image34.png" /><Relationship Id="rId7" Type="http://schemas.openxmlformats.org/officeDocument/2006/relationships/image" Target="../media/image38.gif" /><Relationship Id="rId2" Type="http://schemas.openxmlformats.org/officeDocument/2006/relationships/image" Target="../media/image33.png" /><Relationship Id="rId1" Type="http://schemas.openxmlformats.org/officeDocument/2006/relationships/slideLayout" Target="../slideLayouts/slideLayout13.xml" /><Relationship Id="rId6" Type="http://schemas.openxmlformats.org/officeDocument/2006/relationships/image" Target="../media/image37.png" /><Relationship Id="rId5" Type="http://schemas.openxmlformats.org/officeDocument/2006/relationships/image" Target="../media/image36.png" /><Relationship Id="rId4" Type="http://schemas.openxmlformats.org/officeDocument/2006/relationships/image" Target="../media/image35.png" /></Relationships>
</file>

<file path=ppt/slides/_rels/slide23.xml.rels><?xml version="1.0" encoding="UTF-8" standalone="yes"?>
<Relationships xmlns="http://schemas.openxmlformats.org/package/2006/relationships"><Relationship Id="rId3" Type="http://schemas.openxmlformats.org/officeDocument/2006/relationships/image" Target="../media/image40.jpg" /><Relationship Id="rId2" Type="http://schemas.openxmlformats.org/officeDocument/2006/relationships/image" Target="../media/image39.wmf" /><Relationship Id="rId1" Type="http://schemas.openxmlformats.org/officeDocument/2006/relationships/slideLayout" Target="../slideLayouts/slideLayout2.xml" /><Relationship Id="rId6" Type="http://schemas.openxmlformats.org/officeDocument/2006/relationships/image" Target="../media/image43.jpeg" /><Relationship Id="rId5" Type="http://schemas.openxmlformats.org/officeDocument/2006/relationships/image" Target="../media/image42.jpg" /><Relationship Id="rId4" Type="http://schemas.openxmlformats.org/officeDocument/2006/relationships/image" Target="../media/image41.jpeg" /></Relationships>
</file>

<file path=ppt/slides/_rels/slide24.xml.rels><?xml version="1.0" encoding="UTF-8" standalone="yes"?>
<Relationships xmlns="http://schemas.openxmlformats.org/package/2006/relationships"><Relationship Id="rId2" Type="http://schemas.openxmlformats.org/officeDocument/2006/relationships/image" Target="../media/image44.gif" /><Relationship Id="rId1" Type="http://schemas.openxmlformats.org/officeDocument/2006/relationships/slideLayout" Target="../slideLayouts/slideLayout9.xml" /></Relationships>
</file>

<file path=ppt/slides/_rels/slide25.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45.png" /><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49.jpg" /><Relationship Id="rId2" Type="http://schemas.openxmlformats.org/officeDocument/2006/relationships/image" Target="../media/image48.jpeg" /><Relationship Id="rId1" Type="http://schemas.openxmlformats.org/officeDocument/2006/relationships/slideLayout" Target="../slideLayouts/slideLayout2.xml" /><Relationship Id="rId4" Type="http://schemas.openxmlformats.org/officeDocument/2006/relationships/image" Target="../media/image50.jpeg" /></Relationships>
</file>

<file path=ppt/slides/_rels/slide28.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image" Target="../media/image51.png" /><Relationship Id="rId1" Type="http://schemas.openxmlformats.org/officeDocument/2006/relationships/slideLayout" Target="../slideLayouts/slideLayout14.xml" /><Relationship Id="rId6" Type="http://schemas.openxmlformats.org/officeDocument/2006/relationships/image" Target="../media/image55.gif" /><Relationship Id="rId5" Type="http://schemas.openxmlformats.org/officeDocument/2006/relationships/image" Target="../media/image54.png" /><Relationship Id="rId4" Type="http://schemas.openxmlformats.org/officeDocument/2006/relationships/image" Target="../media/image53.png" /></Relationships>
</file>

<file path=ppt/slides/_rels/slide29.xml.rels><?xml version="1.0" encoding="UTF-8" standalone="yes"?>
<Relationships xmlns="http://schemas.openxmlformats.org/package/2006/relationships"><Relationship Id="rId3" Type="http://schemas.openxmlformats.org/officeDocument/2006/relationships/image" Target="../media/image57.jpg" /><Relationship Id="rId2" Type="http://schemas.openxmlformats.org/officeDocument/2006/relationships/image" Target="../media/image56.jpg" /><Relationship Id="rId1" Type="http://schemas.openxmlformats.org/officeDocument/2006/relationships/slideLayout" Target="../slideLayouts/slideLayout2.xml" /><Relationship Id="rId4" Type="http://schemas.openxmlformats.org/officeDocument/2006/relationships/image" Target="../media/image58.jp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9.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60.jpe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61.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62.jpe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63.png" /><Relationship Id="rId1" Type="http://schemas.openxmlformats.org/officeDocument/2006/relationships/slideLayout" Target="../slideLayouts/slideLayout13.xml"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2.xml" /><Relationship Id="rId5" Type="http://schemas.openxmlformats.org/officeDocument/2006/relationships/image" Target="../media/image6.jpeg" /><Relationship Id="rId4" Type="http://schemas.openxmlformats.org/officeDocument/2006/relationships/image" Target="../media/image5.jpeg" /></Relationships>
</file>

<file path=ppt/slides/_rels/slide7.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9708-2DC4-B933-4CCD-2A2DF95207B8}"/>
              </a:ext>
            </a:extLst>
          </p:cNvPr>
          <p:cNvSpPr>
            <a:spLocks noGrp="1"/>
          </p:cNvSpPr>
          <p:nvPr>
            <p:ph type="ctrTitle"/>
          </p:nvPr>
        </p:nvSpPr>
        <p:spPr>
          <a:xfrm>
            <a:off x="1524000" y="2101175"/>
            <a:ext cx="9144000" cy="2387600"/>
          </a:xfrm>
        </p:spPr>
        <p:txBody>
          <a:bodyPr/>
          <a:lstStyle/>
          <a:p>
            <a:r>
              <a:rPr lang="en-IN" dirty="0"/>
              <a:t>Manufacturing of Plastic component</a:t>
            </a:r>
            <a:endParaRPr lang="en-US" dirty="0"/>
          </a:p>
        </p:txBody>
      </p:sp>
      <p:sp>
        <p:nvSpPr>
          <p:cNvPr id="3" name="Subtitle 2">
            <a:extLst>
              <a:ext uri="{FF2B5EF4-FFF2-40B4-BE49-F238E27FC236}">
                <a16:creationId xmlns:a16="http://schemas.microsoft.com/office/drawing/2014/main" id="{90945AA0-7979-A0F6-CCA8-94F76B7967E3}"/>
              </a:ext>
            </a:extLst>
          </p:cNvPr>
          <p:cNvSpPr>
            <a:spLocks noGrp="1"/>
          </p:cNvSpPr>
          <p:nvPr>
            <p:ph type="subTitle" idx="1"/>
          </p:nvPr>
        </p:nvSpPr>
        <p:spPr>
          <a:xfrm>
            <a:off x="2594043" y="1423043"/>
            <a:ext cx="6394315" cy="678132"/>
          </a:xfrm>
        </p:spPr>
        <p:txBody>
          <a:bodyPr>
            <a:normAutofit/>
          </a:bodyPr>
          <a:lstStyle/>
          <a:p>
            <a:r>
              <a:rPr lang="en-US" sz="3600" dirty="0"/>
              <a:t>UNIT -4 PART II</a:t>
            </a:r>
          </a:p>
        </p:txBody>
      </p:sp>
      <p:sp>
        <p:nvSpPr>
          <p:cNvPr id="4" name="Slide Number Placeholder 3">
            <a:extLst>
              <a:ext uri="{FF2B5EF4-FFF2-40B4-BE49-F238E27FC236}">
                <a16:creationId xmlns:a16="http://schemas.microsoft.com/office/drawing/2014/main" id="{0DFC3733-C946-489A-6560-57A9FFFDD18F}"/>
              </a:ext>
            </a:extLst>
          </p:cNvPr>
          <p:cNvSpPr>
            <a:spLocks noGrp="1"/>
          </p:cNvSpPr>
          <p:nvPr>
            <p:ph type="sldNum" sz="quarter" idx="12"/>
          </p:nvPr>
        </p:nvSpPr>
        <p:spPr/>
        <p:txBody>
          <a:bodyPr/>
          <a:lstStyle/>
          <a:p>
            <a:fld id="{F34BE61F-BFF2-4911-ADA4-AEE5B48EFDCE}" type="slidenum">
              <a:rPr lang="en-US" smtClean="0"/>
              <a:t>1</a:t>
            </a:fld>
            <a:endParaRPr lang="en-US"/>
          </a:p>
        </p:txBody>
      </p:sp>
    </p:spTree>
    <p:extLst>
      <p:ext uri="{BB962C8B-B14F-4D97-AF65-F5344CB8AC3E}">
        <p14:creationId xmlns:p14="http://schemas.microsoft.com/office/powerpoint/2010/main" val="3519076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728C-9DDF-FD2A-C424-766EEB713F80}"/>
              </a:ext>
            </a:extLst>
          </p:cNvPr>
          <p:cNvSpPr>
            <a:spLocks noGrp="1"/>
          </p:cNvSpPr>
          <p:nvPr>
            <p:ph type="title"/>
          </p:nvPr>
        </p:nvSpPr>
        <p:spPr>
          <a:xfrm>
            <a:off x="924381" y="119859"/>
            <a:ext cx="4104817" cy="762003"/>
          </a:xfrm>
        </p:spPr>
        <p:txBody>
          <a:bodyPr>
            <a:normAutofit/>
          </a:bodyPr>
          <a:lstStyle/>
          <a:p>
            <a:r>
              <a:rPr lang="en-US" sz="2800" b="1" dirty="0">
                <a:solidFill>
                  <a:srgbClr val="FF0000"/>
                </a:solidFill>
                <a:latin typeface="Times New Roman" panose="02020603050405020304" pitchFamily="18" charset="0"/>
                <a:cs typeface="Times New Roman" panose="02020603050405020304" pitchFamily="18" charset="0"/>
              </a:rPr>
              <a:t>Thermosetting</a:t>
            </a:r>
            <a:r>
              <a:rPr lang="en-US" b="1" dirty="0">
                <a:solidFill>
                  <a:srgbClr val="FF0000"/>
                </a:solidFill>
                <a:cs typeface="Calibri Light"/>
              </a:rPr>
              <a:t> </a:t>
            </a:r>
            <a:r>
              <a:rPr lang="en-US" sz="2800" b="1" dirty="0">
                <a:solidFill>
                  <a:srgbClr val="FF0000"/>
                </a:solidFill>
                <a:latin typeface="Times New Roman" panose="02020603050405020304" pitchFamily="18" charset="0"/>
                <a:cs typeface="Times New Roman" panose="02020603050405020304" pitchFamily="18" charset="0"/>
              </a:rPr>
              <a:t>Plastics</a:t>
            </a:r>
          </a:p>
        </p:txBody>
      </p:sp>
      <p:sp>
        <p:nvSpPr>
          <p:cNvPr id="3" name="Content Placeholder 2">
            <a:extLst>
              <a:ext uri="{FF2B5EF4-FFF2-40B4-BE49-F238E27FC236}">
                <a16:creationId xmlns:a16="http://schemas.microsoft.com/office/drawing/2014/main" id="{DA8DD679-4B62-6F47-5CDA-450D95321D12}"/>
              </a:ext>
            </a:extLst>
          </p:cNvPr>
          <p:cNvSpPr>
            <a:spLocks noGrp="1"/>
          </p:cNvSpPr>
          <p:nvPr>
            <p:ph idx="1"/>
          </p:nvPr>
        </p:nvSpPr>
        <p:spPr>
          <a:xfrm>
            <a:off x="243898" y="4186652"/>
            <a:ext cx="5699701" cy="2551490"/>
          </a:xfrm>
        </p:spPr>
        <p:txBody>
          <a:bodyPr vert="horz" lIns="91440" tIns="45720" rIns="91440" bIns="45720" rtlCol="0" anchor="t">
            <a:no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Thermosetting- Plastics which are hardened by heat effecting non reversible chemical change. Molecules are formed by condensation polymerization reaction.</a:t>
            </a:r>
          </a:p>
          <a:p>
            <a:pPr algn="just"/>
            <a:r>
              <a:rPr lang="en-US" sz="2000" dirty="0">
                <a:solidFill>
                  <a:srgbClr val="000000"/>
                </a:solidFill>
                <a:latin typeface="Times New Roman" panose="02020603050405020304" pitchFamily="18" charset="0"/>
                <a:cs typeface="Times New Roman" panose="02020603050405020304" pitchFamily="18" charset="0"/>
              </a:rPr>
              <a:t>All the molecules have three dimensional network and very strong binding force between molecules .</a:t>
            </a:r>
          </a:p>
          <a:p>
            <a:pPr algn="just"/>
            <a:r>
              <a:rPr lang="en-US" sz="2000" dirty="0">
                <a:solidFill>
                  <a:srgbClr val="000000"/>
                </a:solidFill>
                <a:latin typeface="Times New Roman" panose="02020603050405020304" pitchFamily="18" charset="0"/>
                <a:cs typeface="Times New Roman" panose="02020603050405020304" pitchFamily="18" charset="0"/>
              </a:rPr>
              <a:t>Bakelite , Polyester resin , Silicones , Urea Formaldehyde </a:t>
            </a:r>
          </a:p>
          <a:p>
            <a:pPr algn="just"/>
            <a:endParaRPr lang="en-US" sz="2000" b="1" dirty="0">
              <a:cs typeface="Calibri"/>
            </a:endParaRPr>
          </a:p>
          <a:p>
            <a:pPr algn="just"/>
            <a:endParaRPr lang="en-US" sz="2000" b="1" dirty="0">
              <a:cs typeface="Calibri"/>
            </a:endParaRPr>
          </a:p>
        </p:txBody>
      </p:sp>
      <p:pic>
        <p:nvPicPr>
          <p:cNvPr id="5" name="Picture 5" descr="Diagram&#10;&#10;Description automatically generated">
            <a:extLst>
              <a:ext uri="{FF2B5EF4-FFF2-40B4-BE49-F238E27FC236}">
                <a16:creationId xmlns:a16="http://schemas.microsoft.com/office/drawing/2014/main" id="{F0C20860-FCCA-69CB-FF32-ABCAC499DC8C}"/>
              </a:ext>
            </a:extLst>
          </p:cNvPr>
          <p:cNvPicPr>
            <a:picLocks noChangeAspect="1"/>
          </p:cNvPicPr>
          <p:nvPr/>
        </p:nvPicPr>
        <p:blipFill>
          <a:blip r:embed="rId2"/>
          <a:stretch>
            <a:fillRect/>
          </a:stretch>
        </p:blipFill>
        <p:spPr>
          <a:xfrm>
            <a:off x="699495" y="908444"/>
            <a:ext cx="4788505" cy="3196327"/>
          </a:xfrm>
          <a:prstGeom prst="rect">
            <a:avLst/>
          </a:prstGeom>
        </p:spPr>
      </p:pic>
      <p:sp>
        <p:nvSpPr>
          <p:cNvPr id="4" name="Title 1">
            <a:extLst>
              <a:ext uri="{FF2B5EF4-FFF2-40B4-BE49-F238E27FC236}">
                <a16:creationId xmlns:a16="http://schemas.microsoft.com/office/drawing/2014/main" id="{8DA0998C-362A-6845-13E8-68CC389E38E3}"/>
              </a:ext>
            </a:extLst>
          </p:cNvPr>
          <p:cNvSpPr txBox="1">
            <a:spLocks/>
          </p:cNvSpPr>
          <p:nvPr/>
        </p:nvSpPr>
        <p:spPr>
          <a:xfrm>
            <a:off x="6248403" y="119859"/>
            <a:ext cx="2754482" cy="8151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FF0000"/>
                </a:solidFill>
                <a:latin typeface="Times New Roman" panose="02020603050405020304" pitchFamily="18" charset="0"/>
                <a:cs typeface="Times New Roman" panose="02020603050405020304" pitchFamily="18" charset="0"/>
              </a:rPr>
              <a:t>Thermo-Plastics</a:t>
            </a:r>
          </a:p>
        </p:txBody>
      </p:sp>
      <p:sp>
        <p:nvSpPr>
          <p:cNvPr id="6" name="Content Placeholder 2">
            <a:extLst>
              <a:ext uri="{FF2B5EF4-FFF2-40B4-BE49-F238E27FC236}">
                <a16:creationId xmlns:a16="http://schemas.microsoft.com/office/drawing/2014/main" id="{E442E2B4-E39C-106E-7351-824743A077FF}"/>
              </a:ext>
            </a:extLst>
          </p:cNvPr>
          <p:cNvSpPr txBox="1">
            <a:spLocks/>
          </p:cNvSpPr>
          <p:nvPr/>
        </p:nvSpPr>
        <p:spPr>
          <a:xfrm>
            <a:off x="6248402" y="935025"/>
            <a:ext cx="5943597" cy="335231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rgbClr val="000000"/>
                </a:solidFill>
                <a:latin typeface="Times New Roman" panose="02020603050405020304" pitchFamily="18" charset="0"/>
                <a:cs typeface="Times New Roman" panose="02020603050405020304" pitchFamily="18" charset="0"/>
              </a:rPr>
              <a:t>Have separate long and large size molecule arranged side by side.</a:t>
            </a:r>
          </a:p>
          <a:p>
            <a:pPr algn="just"/>
            <a:r>
              <a:rPr lang="en-US" sz="2000" dirty="0">
                <a:solidFill>
                  <a:srgbClr val="000000"/>
                </a:solidFill>
                <a:latin typeface="Times New Roman" panose="02020603050405020304" pitchFamily="18" charset="0"/>
                <a:cs typeface="Times New Roman" panose="02020603050405020304" pitchFamily="18" charset="0"/>
              </a:rPr>
              <a:t>When thermoplastic are heated it becomes very soft and rehardens on cooling. </a:t>
            </a:r>
          </a:p>
          <a:p>
            <a:pPr algn="just"/>
            <a:r>
              <a:rPr lang="en-US" sz="2000" dirty="0">
                <a:solidFill>
                  <a:srgbClr val="000000"/>
                </a:solidFill>
                <a:latin typeface="Times New Roman" panose="02020603050405020304" pitchFamily="18" charset="0"/>
                <a:cs typeface="Times New Roman" panose="02020603050405020304" pitchFamily="18" charset="0"/>
              </a:rPr>
              <a:t>During heating the linear bonding links between the molecules are breakup and separated. Relinking takes place on cooling and retain their hardness.</a:t>
            </a:r>
          </a:p>
          <a:p>
            <a:pPr algn="just"/>
            <a:r>
              <a:rPr lang="en-US" sz="2000" dirty="0">
                <a:solidFill>
                  <a:srgbClr val="000000"/>
                </a:solidFill>
                <a:latin typeface="Times New Roman" panose="02020603050405020304" pitchFamily="18" charset="0"/>
                <a:cs typeface="Times New Roman" panose="02020603050405020304" pitchFamily="18" charset="0"/>
              </a:rPr>
              <a:t>Cellulose nitrates , Ethyl cellulose , Cellulose acetate </a:t>
            </a:r>
          </a:p>
          <a:p>
            <a:endParaRPr lang="en-US" sz="2000" b="1" dirty="0">
              <a:cs typeface="Calibri"/>
            </a:endParaRPr>
          </a:p>
        </p:txBody>
      </p:sp>
      <p:pic>
        <p:nvPicPr>
          <p:cNvPr id="7" name="Picture 4" descr="Diagram&#10;&#10;Description automatically generated">
            <a:extLst>
              <a:ext uri="{FF2B5EF4-FFF2-40B4-BE49-F238E27FC236}">
                <a16:creationId xmlns:a16="http://schemas.microsoft.com/office/drawing/2014/main" id="{CEDF17C6-97BA-1D01-0DCF-4AF0C590CA7C}"/>
              </a:ext>
            </a:extLst>
          </p:cNvPr>
          <p:cNvPicPr>
            <a:picLocks noChangeAspect="1"/>
          </p:cNvPicPr>
          <p:nvPr/>
        </p:nvPicPr>
        <p:blipFill>
          <a:blip r:embed="rId3"/>
          <a:stretch>
            <a:fillRect/>
          </a:stretch>
        </p:blipFill>
        <p:spPr>
          <a:xfrm>
            <a:off x="6506716" y="3688662"/>
            <a:ext cx="5327321" cy="3049479"/>
          </a:xfrm>
          <a:prstGeom prst="rect">
            <a:avLst/>
          </a:prstGeom>
        </p:spPr>
      </p:pic>
      <p:cxnSp>
        <p:nvCxnSpPr>
          <p:cNvPr id="9" name="Straight Connector 8">
            <a:extLst>
              <a:ext uri="{FF2B5EF4-FFF2-40B4-BE49-F238E27FC236}">
                <a16:creationId xmlns:a16="http://schemas.microsoft.com/office/drawing/2014/main" id="{23353205-E317-634C-9C74-BFFDF356A731}"/>
              </a:ext>
            </a:extLst>
          </p:cNvPr>
          <p:cNvCxnSpPr/>
          <p:nvPr/>
        </p:nvCxnSpPr>
        <p:spPr>
          <a:xfrm>
            <a:off x="6096000" y="119859"/>
            <a:ext cx="0" cy="6618282"/>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FB042079-6B3A-80A0-F0FD-6BA8220AECB2}"/>
              </a:ext>
            </a:extLst>
          </p:cNvPr>
          <p:cNvSpPr>
            <a:spLocks noGrp="1"/>
          </p:cNvSpPr>
          <p:nvPr>
            <p:ph type="sldNum" sz="quarter" idx="12"/>
          </p:nvPr>
        </p:nvSpPr>
        <p:spPr/>
        <p:txBody>
          <a:bodyPr/>
          <a:lstStyle/>
          <a:p>
            <a:fld id="{F34BE61F-BFF2-4911-ADA4-AEE5B48EFDCE}" type="slidenum">
              <a:rPr lang="en-US" smtClean="0"/>
              <a:t>10</a:t>
            </a:fld>
            <a:endParaRPr lang="en-US"/>
          </a:p>
        </p:txBody>
      </p:sp>
    </p:spTree>
    <p:extLst>
      <p:ext uri="{BB962C8B-B14F-4D97-AF65-F5344CB8AC3E}">
        <p14:creationId xmlns:p14="http://schemas.microsoft.com/office/powerpoint/2010/main" val="252551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E69A4-A51C-3C66-2188-4CC01F006CA4}"/>
              </a:ext>
            </a:extLst>
          </p:cNvPr>
          <p:cNvSpPr>
            <a:spLocks noGrp="1"/>
          </p:cNvSpPr>
          <p:nvPr>
            <p:ph type="title"/>
          </p:nvPr>
        </p:nvSpPr>
        <p:spPr>
          <a:xfrm>
            <a:off x="194553" y="365125"/>
            <a:ext cx="11789923" cy="899471"/>
          </a:xfrm>
        </p:spPr>
        <p:txBody>
          <a:bodyPr>
            <a:noAutofit/>
          </a:bodyPr>
          <a:lstStyle/>
          <a:p>
            <a:r>
              <a:rPr lang="en-IN" sz="2800" dirty="0">
                <a:latin typeface="Times New Roman" panose="02020603050405020304" pitchFamily="18" charset="0"/>
                <a:cs typeface="Times New Roman" panose="02020603050405020304" pitchFamily="18" charset="0"/>
              </a:rPr>
              <a:t>DIFFERENCE BETWEEN THERMOPLASTIC AND THERMOSETTING</a:t>
            </a:r>
            <a:endParaRPr lang="en-US" sz="28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546FC292-2B30-20C0-AA09-5590F0660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96" y="1264596"/>
            <a:ext cx="10475957" cy="5228279"/>
          </a:xfrm>
          <a:prstGeom prst="rect">
            <a:avLst/>
          </a:prstGeom>
        </p:spPr>
      </p:pic>
      <p:sp>
        <p:nvSpPr>
          <p:cNvPr id="3" name="Slide Number Placeholder 2">
            <a:extLst>
              <a:ext uri="{FF2B5EF4-FFF2-40B4-BE49-F238E27FC236}">
                <a16:creationId xmlns:a16="http://schemas.microsoft.com/office/drawing/2014/main" id="{65DB94D1-DE00-7723-EB92-4B1CED237EC4}"/>
              </a:ext>
            </a:extLst>
          </p:cNvPr>
          <p:cNvSpPr>
            <a:spLocks noGrp="1"/>
          </p:cNvSpPr>
          <p:nvPr>
            <p:ph type="sldNum" sz="quarter" idx="12"/>
          </p:nvPr>
        </p:nvSpPr>
        <p:spPr/>
        <p:txBody>
          <a:bodyPr/>
          <a:lstStyle/>
          <a:p>
            <a:fld id="{F34BE61F-BFF2-4911-ADA4-AEE5B48EFDCE}" type="slidenum">
              <a:rPr lang="en-US" smtClean="0"/>
              <a:t>11</a:t>
            </a:fld>
            <a:endParaRPr lang="en-US"/>
          </a:p>
        </p:txBody>
      </p:sp>
    </p:spTree>
    <p:extLst>
      <p:ext uri="{BB962C8B-B14F-4D97-AF65-F5344CB8AC3E}">
        <p14:creationId xmlns:p14="http://schemas.microsoft.com/office/powerpoint/2010/main" val="1529142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23B80AB6-F347-BB36-EF50-45BCBFB66F47}"/>
              </a:ext>
            </a:extLst>
          </p:cNvPr>
          <p:cNvSpPr txBox="1"/>
          <p:nvPr/>
        </p:nvSpPr>
        <p:spPr>
          <a:xfrm>
            <a:off x="626166" y="1095689"/>
            <a:ext cx="579120" cy="221856"/>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0"/>
              </a:spcBef>
            </a:pPr>
            <a:r>
              <a:rPr sz="1350" b="1" spc="-5" dirty="0">
                <a:latin typeface="Times New Roman"/>
                <a:cs typeface="Times New Roman"/>
              </a:rPr>
              <a:t>Process</a:t>
            </a:r>
            <a:endParaRPr sz="1350" dirty="0">
              <a:latin typeface="Times New Roman"/>
              <a:cs typeface="Times New Roman"/>
            </a:endParaRPr>
          </a:p>
        </p:txBody>
      </p:sp>
      <p:sp>
        <p:nvSpPr>
          <p:cNvPr id="5" name="object 5">
            <a:extLst>
              <a:ext uri="{FF2B5EF4-FFF2-40B4-BE49-F238E27FC236}">
                <a16:creationId xmlns:a16="http://schemas.microsoft.com/office/drawing/2014/main" id="{03B0A187-DF54-6975-B78F-499482AFB6A0}"/>
              </a:ext>
            </a:extLst>
          </p:cNvPr>
          <p:cNvSpPr txBox="1"/>
          <p:nvPr/>
        </p:nvSpPr>
        <p:spPr>
          <a:xfrm>
            <a:off x="5519856" y="1095689"/>
            <a:ext cx="1140460" cy="221856"/>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0"/>
              </a:spcBef>
            </a:pPr>
            <a:r>
              <a:rPr sz="1350" b="1" spc="-5" dirty="0">
                <a:latin typeface="Times New Roman"/>
                <a:cs typeface="Times New Roman"/>
              </a:rPr>
              <a:t>Characteristics</a:t>
            </a:r>
            <a:endParaRPr sz="1350" dirty="0">
              <a:latin typeface="Times New Roman"/>
              <a:cs typeface="Times New Roman"/>
            </a:endParaRPr>
          </a:p>
        </p:txBody>
      </p:sp>
      <p:sp>
        <p:nvSpPr>
          <p:cNvPr id="6" name="object 6">
            <a:extLst>
              <a:ext uri="{FF2B5EF4-FFF2-40B4-BE49-F238E27FC236}">
                <a16:creationId xmlns:a16="http://schemas.microsoft.com/office/drawing/2014/main" id="{182A3ED8-DF11-1335-80C2-790C28A2B81D}"/>
              </a:ext>
            </a:extLst>
          </p:cNvPr>
          <p:cNvSpPr/>
          <p:nvPr/>
        </p:nvSpPr>
        <p:spPr>
          <a:xfrm>
            <a:off x="528460" y="1101493"/>
            <a:ext cx="8498205" cy="13970"/>
          </a:xfrm>
          <a:custGeom>
            <a:avLst/>
            <a:gdLst/>
            <a:ahLst/>
            <a:cxnLst/>
            <a:rect l="l" t="t" r="r" b="b"/>
            <a:pathLst>
              <a:path w="8498205" h="13969">
                <a:moveTo>
                  <a:pt x="2622943" y="0"/>
                </a:moveTo>
                <a:lnTo>
                  <a:pt x="2609075" y="0"/>
                </a:lnTo>
                <a:lnTo>
                  <a:pt x="0" y="0"/>
                </a:lnTo>
                <a:lnTo>
                  <a:pt x="0" y="13843"/>
                </a:lnTo>
                <a:lnTo>
                  <a:pt x="2609075" y="13843"/>
                </a:lnTo>
                <a:lnTo>
                  <a:pt x="2622943" y="13843"/>
                </a:lnTo>
                <a:lnTo>
                  <a:pt x="2622943" y="0"/>
                </a:lnTo>
                <a:close/>
              </a:path>
              <a:path w="8498205" h="13969">
                <a:moveTo>
                  <a:pt x="8497608" y="0"/>
                </a:moveTo>
                <a:lnTo>
                  <a:pt x="2623045" y="0"/>
                </a:lnTo>
                <a:lnTo>
                  <a:pt x="2623045" y="13843"/>
                </a:lnTo>
                <a:lnTo>
                  <a:pt x="8497608" y="13843"/>
                </a:lnTo>
                <a:lnTo>
                  <a:pt x="8497608"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7">
            <a:extLst>
              <a:ext uri="{FF2B5EF4-FFF2-40B4-BE49-F238E27FC236}">
                <a16:creationId xmlns:a16="http://schemas.microsoft.com/office/drawing/2014/main" id="{2DB031A8-5BE9-E371-C39B-F2D2D033C5BB}"/>
              </a:ext>
            </a:extLst>
          </p:cNvPr>
          <p:cNvSpPr txBox="1"/>
          <p:nvPr/>
        </p:nvSpPr>
        <p:spPr>
          <a:xfrm>
            <a:off x="626166" y="1605288"/>
            <a:ext cx="698500" cy="221856"/>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0"/>
              </a:spcBef>
            </a:pPr>
            <a:r>
              <a:rPr sz="1350" dirty="0">
                <a:latin typeface="Times New Roman"/>
                <a:cs typeface="Times New Roman"/>
              </a:rPr>
              <a:t>Extrusion</a:t>
            </a:r>
          </a:p>
        </p:txBody>
      </p:sp>
      <p:sp>
        <p:nvSpPr>
          <p:cNvPr id="8" name="object 8">
            <a:extLst>
              <a:ext uri="{FF2B5EF4-FFF2-40B4-BE49-F238E27FC236}">
                <a16:creationId xmlns:a16="http://schemas.microsoft.com/office/drawing/2014/main" id="{D2249D96-9BD1-3F0C-7B76-E13EA3F9534C}"/>
              </a:ext>
            </a:extLst>
          </p:cNvPr>
          <p:cNvSpPr/>
          <p:nvPr/>
        </p:nvSpPr>
        <p:spPr>
          <a:xfrm>
            <a:off x="528460" y="1370939"/>
            <a:ext cx="8498205" cy="13970"/>
          </a:xfrm>
          <a:custGeom>
            <a:avLst/>
            <a:gdLst/>
            <a:ahLst/>
            <a:cxnLst/>
            <a:rect l="l" t="t" r="r" b="b"/>
            <a:pathLst>
              <a:path w="8498205" h="13969">
                <a:moveTo>
                  <a:pt x="2622943" y="0"/>
                </a:moveTo>
                <a:lnTo>
                  <a:pt x="2609075" y="0"/>
                </a:lnTo>
                <a:lnTo>
                  <a:pt x="0" y="0"/>
                </a:lnTo>
                <a:lnTo>
                  <a:pt x="0" y="13843"/>
                </a:lnTo>
                <a:lnTo>
                  <a:pt x="2609075" y="13843"/>
                </a:lnTo>
                <a:lnTo>
                  <a:pt x="2622943" y="13843"/>
                </a:lnTo>
                <a:lnTo>
                  <a:pt x="2622943" y="0"/>
                </a:lnTo>
                <a:close/>
              </a:path>
              <a:path w="8498205" h="13969">
                <a:moveTo>
                  <a:pt x="8497608" y="0"/>
                </a:moveTo>
                <a:lnTo>
                  <a:pt x="2623045" y="0"/>
                </a:lnTo>
                <a:lnTo>
                  <a:pt x="2623045" y="13843"/>
                </a:lnTo>
                <a:lnTo>
                  <a:pt x="8497608" y="13843"/>
                </a:lnTo>
                <a:lnTo>
                  <a:pt x="8497608"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9" name="object 9">
            <a:extLst>
              <a:ext uri="{FF2B5EF4-FFF2-40B4-BE49-F238E27FC236}">
                <a16:creationId xmlns:a16="http://schemas.microsoft.com/office/drawing/2014/main" id="{C673F6F9-434D-8773-EA76-36AE777E95BD}"/>
              </a:ext>
            </a:extLst>
          </p:cNvPr>
          <p:cNvSpPr txBox="1"/>
          <p:nvPr/>
        </p:nvSpPr>
        <p:spPr>
          <a:xfrm>
            <a:off x="626166" y="1968013"/>
            <a:ext cx="1262380" cy="221856"/>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0"/>
              </a:spcBef>
            </a:pPr>
            <a:r>
              <a:rPr sz="1350" dirty="0">
                <a:latin typeface="Times New Roman"/>
                <a:cs typeface="Times New Roman"/>
              </a:rPr>
              <a:t>Injection</a:t>
            </a:r>
            <a:r>
              <a:rPr sz="1350" spc="-20" dirty="0">
                <a:latin typeface="Times New Roman"/>
                <a:cs typeface="Times New Roman"/>
              </a:rPr>
              <a:t> </a:t>
            </a:r>
            <a:r>
              <a:rPr sz="1350" dirty="0">
                <a:latin typeface="Times New Roman"/>
                <a:cs typeface="Times New Roman"/>
              </a:rPr>
              <a:t>molding</a:t>
            </a:r>
          </a:p>
        </p:txBody>
      </p:sp>
      <p:sp>
        <p:nvSpPr>
          <p:cNvPr id="10" name="object 10">
            <a:extLst>
              <a:ext uri="{FF2B5EF4-FFF2-40B4-BE49-F238E27FC236}">
                <a16:creationId xmlns:a16="http://schemas.microsoft.com/office/drawing/2014/main" id="{18088098-E946-B509-AB17-56C6F7244AAF}"/>
              </a:ext>
            </a:extLst>
          </p:cNvPr>
          <p:cNvSpPr txBox="1"/>
          <p:nvPr/>
        </p:nvSpPr>
        <p:spPr>
          <a:xfrm>
            <a:off x="626166" y="2373651"/>
            <a:ext cx="1722755" cy="221856"/>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0"/>
              </a:spcBef>
            </a:pPr>
            <a:r>
              <a:rPr sz="1350" dirty="0">
                <a:latin typeface="Times New Roman"/>
                <a:cs typeface="Times New Roman"/>
              </a:rPr>
              <a:t>Structural foam</a:t>
            </a:r>
            <a:r>
              <a:rPr sz="1350" spc="-50" dirty="0">
                <a:latin typeface="Times New Roman"/>
                <a:cs typeface="Times New Roman"/>
              </a:rPr>
              <a:t> </a:t>
            </a:r>
            <a:r>
              <a:rPr sz="1350" dirty="0">
                <a:latin typeface="Times New Roman"/>
                <a:cs typeface="Times New Roman"/>
              </a:rPr>
              <a:t>molding</a:t>
            </a:r>
          </a:p>
        </p:txBody>
      </p:sp>
      <p:sp>
        <p:nvSpPr>
          <p:cNvPr id="11" name="object 11">
            <a:extLst>
              <a:ext uri="{FF2B5EF4-FFF2-40B4-BE49-F238E27FC236}">
                <a16:creationId xmlns:a16="http://schemas.microsoft.com/office/drawing/2014/main" id="{CFAE11CD-C264-ACE5-5CBF-1001B4F25E98}"/>
              </a:ext>
            </a:extLst>
          </p:cNvPr>
          <p:cNvSpPr txBox="1"/>
          <p:nvPr/>
        </p:nvSpPr>
        <p:spPr>
          <a:xfrm>
            <a:off x="626166" y="2778906"/>
            <a:ext cx="1018540" cy="221856"/>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0"/>
              </a:spcBef>
            </a:pPr>
            <a:r>
              <a:rPr sz="1350" spc="5" dirty="0">
                <a:latin typeface="Times New Roman"/>
                <a:cs typeface="Times New Roman"/>
              </a:rPr>
              <a:t>Blow</a:t>
            </a:r>
            <a:r>
              <a:rPr sz="1350" spc="-65" dirty="0">
                <a:latin typeface="Times New Roman"/>
                <a:cs typeface="Times New Roman"/>
              </a:rPr>
              <a:t> </a:t>
            </a:r>
            <a:r>
              <a:rPr sz="1350" dirty="0">
                <a:latin typeface="Times New Roman"/>
                <a:cs typeface="Times New Roman"/>
              </a:rPr>
              <a:t>molding</a:t>
            </a:r>
          </a:p>
        </p:txBody>
      </p:sp>
      <p:sp>
        <p:nvSpPr>
          <p:cNvPr id="12" name="object 12">
            <a:extLst>
              <a:ext uri="{FF2B5EF4-FFF2-40B4-BE49-F238E27FC236}">
                <a16:creationId xmlns:a16="http://schemas.microsoft.com/office/drawing/2014/main" id="{87CBCA17-BF31-9B8F-024C-1B74A70BC72A}"/>
              </a:ext>
            </a:extLst>
          </p:cNvPr>
          <p:cNvSpPr txBox="1"/>
          <p:nvPr/>
        </p:nvSpPr>
        <p:spPr>
          <a:xfrm>
            <a:off x="626166" y="3184163"/>
            <a:ext cx="1368425" cy="221856"/>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0"/>
              </a:spcBef>
            </a:pPr>
            <a:r>
              <a:rPr sz="1350" dirty="0">
                <a:latin typeface="Times New Roman"/>
                <a:cs typeface="Times New Roman"/>
              </a:rPr>
              <a:t>Rotational</a:t>
            </a:r>
            <a:r>
              <a:rPr sz="1350" spc="-15" dirty="0">
                <a:latin typeface="Times New Roman"/>
                <a:cs typeface="Times New Roman"/>
              </a:rPr>
              <a:t> </a:t>
            </a:r>
            <a:r>
              <a:rPr sz="1350" dirty="0">
                <a:latin typeface="Times New Roman"/>
                <a:cs typeface="Times New Roman"/>
              </a:rPr>
              <a:t>molding</a:t>
            </a:r>
          </a:p>
        </p:txBody>
      </p:sp>
      <p:sp>
        <p:nvSpPr>
          <p:cNvPr id="13" name="object 13">
            <a:extLst>
              <a:ext uri="{FF2B5EF4-FFF2-40B4-BE49-F238E27FC236}">
                <a16:creationId xmlns:a16="http://schemas.microsoft.com/office/drawing/2014/main" id="{EA1DB49C-977C-EB5B-4A5A-7E6758AD0CEF}"/>
              </a:ext>
            </a:extLst>
          </p:cNvPr>
          <p:cNvSpPr txBox="1"/>
          <p:nvPr/>
        </p:nvSpPr>
        <p:spPr>
          <a:xfrm>
            <a:off x="626166" y="3589991"/>
            <a:ext cx="1557655" cy="434975"/>
          </a:xfrm>
          <a:prstGeom prst="rect">
            <a:avLst/>
          </a:prstGeom>
        </p:spPr>
        <p:txBody>
          <a:bodyPr vert="horz" wrap="square" lIns="0" tIns="234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ts val="1590"/>
              </a:lnSpc>
              <a:spcBef>
                <a:spcPts val="185"/>
              </a:spcBef>
            </a:pPr>
            <a:r>
              <a:rPr sz="1350" spc="-5" dirty="0">
                <a:latin typeface="Times New Roman"/>
                <a:cs typeface="Times New Roman"/>
              </a:rPr>
              <a:t>Thermoforming  </a:t>
            </a:r>
            <a:r>
              <a:rPr sz="1350" dirty="0">
                <a:latin typeface="Times New Roman"/>
                <a:cs typeface="Times New Roman"/>
              </a:rPr>
              <a:t>Compression</a:t>
            </a:r>
            <a:r>
              <a:rPr sz="1350" spc="-30" dirty="0">
                <a:latin typeface="Times New Roman"/>
                <a:cs typeface="Times New Roman"/>
              </a:rPr>
              <a:t> </a:t>
            </a:r>
            <a:r>
              <a:rPr sz="1350" dirty="0">
                <a:latin typeface="Times New Roman"/>
                <a:cs typeface="Times New Roman"/>
              </a:rPr>
              <a:t>molding</a:t>
            </a:r>
          </a:p>
        </p:txBody>
      </p:sp>
      <p:sp>
        <p:nvSpPr>
          <p:cNvPr id="14" name="object 14">
            <a:extLst>
              <a:ext uri="{FF2B5EF4-FFF2-40B4-BE49-F238E27FC236}">
                <a16:creationId xmlns:a16="http://schemas.microsoft.com/office/drawing/2014/main" id="{BC4CCB85-FDC5-EC2D-F4B1-56977A302B22}"/>
              </a:ext>
            </a:extLst>
          </p:cNvPr>
          <p:cNvSpPr txBox="1"/>
          <p:nvPr/>
        </p:nvSpPr>
        <p:spPr>
          <a:xfrm>
            <a:off x="626166" y="4198123"/>
            <a:ext cx="1226185" cy="221856"/>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0"/>
              </a:spcBef>
            </a:pPr>
            <a:r>
              <a:rPr sz="1350" spc="-5" dirty="0">
                <a:latin typeface="Times New Roman"/>
                <a:cs typeface="Times New Roman"/>
              </a:rPr>
              <a:t>Transfer</a:t>
            </a:r>
            <a:r>
              <a:rPr sz="1350" spc="-40" dirty="0">
                <a:latin typeface="Times New Roman"/>
                <a:cs typeface="Times New Roman"/>
              </a:rPr>
              <a:t> </a:t>
            </a:r>
            <a:r>
              <a:rPr sz="1350" dirty="0">
                <a:latin typeface="Times New Roman"/>
                <a:cs typeface="Times New Roman"/>
              </a:rPr>
              <a:t>molding</a:t>
            </a:r>
          </a:p>
        </p:txBody>
      </p:sp>
      <p:sp>
        <p:nvSpPr>
          <p:cNvPr id="15" name="object 15">
            <a:extLst>
              <a:ext uri="{FF2B5EF4-FFF2-40B4-BE49-F238E27FC236}">
                <a16:creationId xmlns:a16="http://schemas.microsoft.com/office/drawing/2014/main" id="{D2E082A9-773B-F269-5CED-0F9E642CF18D}"/>
              </a:ext>
            </a:extLst>
          </p:cNvPr>
          <p:cNvSpPr txBox="1"/>
          <p:nvPr/>
        </p:nvSpPr>
        <p:spPr>
          <a:xfrm>
            <a:off x="626166" y="4603379"/>
            <a:ext cx="553720" cy="221856"/>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0"/>
              </a:spcBef>
            </a:pPr>
            <a:r>
              <a:rPr sz="1350" spc="5" dirty="0">
                <a:latin typeface="Times New Roman"/>
                <a:cs typeface="Times New Roman"/>
              </a:rPr>
              <a:t>C</a:t>
            </a:r>
            <a:r>
              <a:rPr sz="1350" spc="-5" dirty="0">
                <a:latin typeface="Times New Roman"/>
                <a:cs typeface="Times New Roman"/>
              </a:rPr>
              <a:t>asti</a:t>
            </a:r>
            <a:r>
              <a:rPr sz="1350" spc="10" dirty="0">
                <a:latin typeface="Times New Roman"/>
                <a:cs typeface="Times New Roman"/>
              </a:rPr>
              <a:t>n</a:t>
            </a:r>
            <a:r>
              <a:rPr sz="1350" spc="5" dirty="0">
                <a:latin typeface="Times New Roman"/>
                <a:cs typeface="Times New Roman"/>
              </a:rPr>
              <a:t>g</a:t>
            </a:r>
            <a:endParaRPr sz="1350" dirty="0">
              <a:latin typeface="Times New Roman"/>
              <a:cs typeface="Times New Roman"/>
            </a:endParaRPr>
          </a:p>
        </p:txBody>
      </p:sp>
      <p:sp>
        <p:nvSpPr>
          <p:cNvPr id="16" name="object 16">
            <a:extLst>
              <a:ext uri="{FF2B5EF4-FFF2-40B4-BE49-F238E27FC236}">
                <a16:creationId xmlns:a16="http://schemas.microsoft.com/office/drawing/2014/main" id="{639ABF8B-3FB9-9BF3-67ED-1F8D447F71B9}"/>
              </a:ext>
            </a:extLst>
          </p:cNvPr>
          <p:cNvSpPr txBox="1">
            <a:spLocks noGrp="1"/>
          </p:cNvSpPr>
          <p:nvPr/>
        </p:nvSpPr>
        <p:spPr>
          <a:xfrm>
            <a:off x="3235232" y="1594666"/>
            <a:ext cx="6100154" cy="3307572"/>
          </a:xfrm>
          <a:prstGeom prst="rect">
            <a:avLst/>
          </a:prstGeom>
        </p:spPr>
        <p:txBody>
          <a:bodyPr vert="horz" wrap="square" lIns="0" tIns="22860" rIns="0" bIns="0" rtlCol="0">
            <a:spAutoFit/>
          </a:bodyPr>
          <a:lstStyle>
            <a:lvl1pPr marL="0">
              <a:defRPr sz="1350" b="0" i="0">
                <a:solidFill>
                  <a:schemeClr val="tx1"/>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marR="266700" algn="just">
              <a:lnSpc>
                <a:spcPts val="1600"/>
              </a:lnSpc>
              <a:spcBef>
                <a:spcPts val="180"/>
              </a:spcBef>
            </a:pPr>
            <a:r>
              <a:rPr dirty="0"/>
              <a:t>Long, uniform, solid </a:t>
            </a:r>
            <a:r>
              <a:rPr spc="5" dirty="0"/>
              <a:t>or hollow </a:t>
            </a:r>
            <a:r>
              <a:rPr dirty="0"/>
              <a:t>complex cross-sections; high </a:t>
            </a:r>
            <a:r>
              <a:rPr spc="5" dirty="0"/>
              <a:t>production </a:t>
            </a:r>
            <a:r>
              <a:rPr spc="-5" dirty="0"/>
              <a:t>rates;  </a:t>
            </a:r>
            <a:r>
              <a:rPr spc="5" dirty="0"/>
              <a:t>low tooling </a:t>
            </a:r>
            <a:r>
              <a:rPr dirty="0"/>
              <a:t>costs; wide</a:t>
            </a:r>
            <a:r>
              <a:rPr spc="-35" dirty="0"/>
              <a:t> </a:t>
            </a:r>
            <a:r>
              <a:rPr dirty="0"/>
              <a:t>tolerances.</a:t>
            </a:r>
          </a:p>
          <a:p>
            <a:pPr marL="12700" algn="just">
              <a:lnSpc>
                <a:spcPts val="1530"/>
              </a:lnSpc>
            </a:pPr>
            <a:r>
              <a:rPr dirty="0"/>
              <a:t>Complex shapes </a:t>
            </a:r>
            <a:r>
              <a:rPr spc="5" dirty="0"/>
              <a:t>of </a:t>
            </a:r>
            <a:r>
              <a:rPr dirty="0"/>
              <a:t>various </a:t>
            </a:r>
            <a:r>
              <a:rPr spc="-5" dirty="0"/>
              <a:t>sizes, </a:t>
            </a:r>
            <a:r>
              <a:rPr dirty="0"/>
              <a:t>eliminating </a:t>
            </a:r>
            <a:r>
              <a:rPr spc="-5" dirty="0"/>
              <a:t>assembly; </a:t>
            </a:r>
            <a:r>
              <a:rPr dirty="0"/>
              <a:t>high </a:t>
            </a:r>
            <a:r>
              <a:rPr spc="5" dirty="0"/>
              <a:t>production</a:t>
            </a:r>
            <a:r>
              <a:rPr spc="45" dirty="0"/>
              <a:t> </a:t>
            </a:r>
            <a:r>
              <a:rPr spc="-5" dirty="0"/>
              <a:t>rates;</a:t>
            </a:r>
          </a:p>
          <a:p>
            <a:pPr marL="12700" algn="just">
              <a:lnSpc>
                <a:spcPts val="1595"/>
              </a:lnSpc>
            </a:pPr>
            <a:r>
              <a:rPr dirty="0"/>
              <a:t>costly tooling; good dimensional</a:t>
            </a:r>
            <a:r>
              <a:rPr spc="-5" dirty="0"/>
              <a:t> accuracy.</a:t>
            </a:r>
          </a:p>
          <a:p>
            <a:pPr marL="12700" marR="361950" algn="just">
              <a:lnSpc>
                <a:spcPts val="1590"/>
              </a:lnSpc>
              <a:spcBef>
                <a:spcPts val="65"/>
              </a:spcBef>
            </a:pPr>
            <a:r>
              <a:rPr spc="-5" dirty="0"/>
              <a:t>Large </a:t>
            </a:r>
            <a:r>
              <a:rPr dirty="0"/>
              <a:t>parts </a:t>
            </a:r>
            <a:r>
              <a:rPr spc="-5" dirty="0"/>
              <a:t>with </a:t>
            </a:r>
            <a:r>
              <a:rPr dirty="0"/>
              <a:t>high </a:t>
            </a:r>
            <a:r>
              <a:rPr spc="-5" dirty="0"/>
              <a:t>stiffness-to-weight </a:t>
            </a:r>
            <a:r>
              <a:rPr dirty="0"/>
              <a:t>ratio; less </a:t>
            </a:r>
            <a:r>
              <a:rPr spc="-5" dirty="0"/>
              <a:t>expensive </a:t>
            </a:r>
            <a:r>
              <a:rPr spc="5" dirty="0"/>
              <a:t>tooling </a:t>
            </a:r>
            <a:r>
              <a:rPr dirty="0"/>
              <a:t>than in  injection molding; </a:t>
            </a:r>
            <a:r>
              <a:rPr spc="5" dirty="0"/>
              <a:t>low production</a:t>
            </a:r>
            <a:r>
              <a:rPr dirty="0"/>
              <a:t> </a:t>
            </a:r>
            <a:r>
              <a:rPr spc="-5" dirty="0"/>
              <a:t>rates.</a:t>
            </a:r>
          </a:p>
          <a:p>
            <a:pPr marL="12700" marR="100330" algn="just">
              <a:lnSpc>
                <a:spcPts val="1600"/>
              </a:lnSpc>
            </a:pPr>
            <a:r>
              <a:rPr spc="5" dirty="0"/>
              <a:t>Hollow </a:t>
            </a:r>
            <a:r>
              <a:rPr dirty="0"/>
              <a:t>thin-walled parts </a:t>
            </a:r>
            <a:r>
              <a:rPr spc="5" dirty="0"/>
              <a:t>of </a:t>
            </a:r>
            <a:r>
              <a:rPr dirty="0"/>
              <a:t>various </a:t>
            </a:r>
            <a:r>
              <a:rPr spc="-5" dirty="0"/>
              <a:t>sizes; </a:t>
            </a:r>
            <a:r>
              <a:rPr dirty="0"/>
              <a:t>high </a:t>
            </a:r>
            <a:r>
              <a:rPr spc="5" dirty="0"/>
              <a:t>production </a:t>
            </a:r>
            <a:r>
              <a:rPr dirty="0"/>
              <a:t>rates </a:t>
            </a:r>
            <a:r>
              <a:rPr spc="5" dirty="0"/>
              <a:t>and low </a:t>
            </a:r>
            <a:r>
              <a:rPr dirty="0"/>
              <a:t>cost for  </a:t>
            </a:r>
            <a:r>
              <a:rPr spc="-5" dirty="0"/>
              <a:t>making</a:t>
            </a:r>
            <a:r>
              <a:rPr spc="-10" dirty="0"/>
              <a:t> </a:t>
            </a:r>
            <a:r>
              <a:rPr dirty="0"/>
              <a:t>containers.</a:t>
            </a:r>
          </a:p>
          <a:p>
            <a:pPr marL="12700" algn="just">
              <a:lnSpc>
                <a:spcPts val="1530"/>
              </a:lnSpc>
            </a:pPr>
            <a:r>
              <a:rPr spc="-5" dirty="0"/>
              <a:t>Large </a:t>
            </a:r>
            <a:r>
              <a:rPr spc="5" dirty="0"/>
              <a:t>hollow </a:t>
            </a:r>
            <a:r>
              <a:rPr dirty="0"/>
              <a:t>shapes </a:t>
            </a:r>
            <a:r>
              <a:rPr spc="5" dirty="0"/>
              <a:t>of </a:t>
            </a:r>
            <a:r>
              <a:rPr dirty="0"/>
              <a:t>relatively </a:t>
            </a:r>
            <a:r>
              <a:rPr spc="-5" dirty="0"/>
              <a:t>simple </a:t>
            </a:r>
            <a:r>
              <a:rPr dirty="0"/>
              <a:t>shape; </a:t>
            </a:r>
            <a:r>
              <a:rPr spc="5" dirty="0"/>
              <a:t>low tooling </a:t>
            </a:r>
            <a:r>
              <a:rPr dirty="0"/>
              <a:t>cost; </a:t>
            </a:r>
            <a:r>
              <a:rPr spc="5" dirty="0"/>
              <a:t>low</a:t>
            </a:r>
            <a:r>
              <a:rPr spc="-70" dirty="0"/>
              <a:t> </a:t>
            </a:r>
            <a:r>
              <a:rPr spc="5" dirty="0"/>
              <a:t>production</a:t>
            </a:r>
          </a:p>
          <a:p>
            <a:pPr marL="12700" algn="just">
              <a:lnSpc>
                <a:spcPts val="1600"/>
              </a:lnSpc>
            </a:pPr>
            <a:r>
              <a:rPr spc="-5" dirty="0"/>
              <a:t>rates.</a:t>
            </a:r>
          </a:p>
          <a:p>
            <a:pPr marL="12700" marR="152400" algn="just">
              <a:lnSpc>
                <a:spcPct val="98500"/>
              </a:lnSpc>
              <a:spcBef>
                <a:spcPts val="15"/>
              </a:spcBef>
            </a:pPr>
            <a:r>
              <a:rPr spc="5" dirty="0"/>
              <a:t>Shallow or </a:t>
            </a:r>
            <a:r>
              <a:rPr dirty="0"/>
              <a:t>relatively deep </a:t>
            </a:r>
            <a:r>
              <a:rPr spc="-5" dirty="0"/>
              <a:t>cavities; </a:t>
            </a:r>
            <a:r>
              <a:rPr spc="5" dirty="0"/>
              <a:t>low tooling </a:t>
            </a:r>
            <a:r>
              <a:rPr dirty="0"/>
              <a:t>costs; medium </a:t>
            </a:r>
            <a:r>
              <a:rPr spc="5" dirty="0"/>
              <a:t>production </a:t>
            </a:r>
            <a:r>
              <a:rPr spc="-5" dirty="0"/>
              <a:t>rates.  </a:t>
            </a:r>
            <a:r>
              <a:rPr spc="5" dirty="0"/>
              <a:t>Parts </a:t>
            </a:r>
            <a:r>
              <a:rPr spc="-5" dirty="0"/>
              <a:t>similar </a:t>
            </a:r>
            <a:r>
              <a:rPr dirty="0"/>
              <a:t>to impression-die forging; relatively inexpensive tooling; medium  </a:t>
            </a:r>
            <a:r>
              <a:rPr spc="5" dirty="0"/>
              <a:t>production </a:t>
            </a:r>
            <a:r>
              <a:rPr spc="-5" dirty="0"/>
              <a:t>rates.</a:t>
            </a:r>
          </a:p>
          <a:p>
            <a:pPr marL="12700" marR="5080" algn="just">
              <a:lnSpc>
                <a:spcPts val="1590"/>
              </a:lnSpc>
              <a:spcBef>
                <a:spcPts val="55"/>
              </a:spcBef>
            </a:pPr>
            <a:r>
              <a:rPr spc="5" dirty="0"/>
              <a:t>More </a:t>
            </a:r>
            <a:r>
              <a:rPr dirty="0"/>
              <a:t>complex parts than compression molding and higher </a:t>
            </a:r>
            <a:r>
              <a:rPr spc="5" dirty="0"/>
              <a:t>production </a:t>
            </a:r>
            <a:r>
              <a:rPr dirty="0"/>
              <a:t>rates; some  scrap loss; medium </a:t>
            </a:r>
            <a:r>
              <a:rPr spc="5" dirty="0"/>
              <a:t>tooling</a:t>
            </a:r>
            <a:r>
              <a:rPr spc="-15" dirty="0"/>
              <a:t> </a:t>
            </a:r>
            <a:r>
              <a:rPr dirty="0"/>
              <a:t>cost.</a:t>
            </a:r>
          </a:p>
          <a:p>
            <a:pPr marL="12700" algn="just">
              <a:lnSpc>
                <a:spcPts val="1555"/>
              </a:lnSpc>
            </a:pPr>
            <a:r>
              <a:rPr dirty="0"/>
              <a:t>Simple </a:t>
            </a:r>
            <a:r>
              <a:rPr spc="5" dirty="0"/>
              <a:t>or </a:t>
            </a:r>
            <a:r>
              <a:rPr dirty="0"/>
              <a:t>intricate shapes </a:t>
            </a:r>
            <a:r>
              <a:rPr spc="-5" dirty="0"/>
              <a:t>made with flexible </a:t>
            </a:r>
            <a:r>
              <a:rPr dirty="0"/>
              <a:t>molds; </a:t>
            </a:r>
            <a:r>
              <a:rPr spc="5" dirty="0"/>
              <a:t>low production</a:t>
            </a:r>
            <a:r>
              <a:rPr spc="45" dirty="0"/>
              <a:t> </a:t>
            </a:r>
            <a:r>
              <a:rPr spc="-5" dirty="0"/>
              <a:t>rates.</a:t>
            </a:r>
          </a:p>
        </p:txBody>
      </p:sp>
      <p:sp>
        <p:nvSpPr>
          <p:cNvPr id="17" name="object 17">
            <a:extLst>
              <a:ext uri="{FF2B5EF4-FFF2-40B4-BE49-F238E27FC236}">
                <a16:creationId xmlns:a16="http://schemas.microsoft.com/office/drawing/2014/main" id="{896340BE-E0FB-F241-0DD4-4F5282C2D297}"/>
              </a:ext>
            </a:extLst>
          </p:cNvPr>
          <p:cNvSpPr txBox="1"/>
          <p:nvPr/>
        </p:nvSpPr>
        <p:spPr>
          <a:xfrm>
            <a:off x="528460" y="4919929"/>
            <a:ext cx="8523605" cy="221856"/>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0"/>
              </a:spcBef>
              <a:tabLst>
                <a:tab pos="2731770" algn="l"/>
                <a:tab pos="8509635" algn="l"/>
              </a:tabLst>
            </a:pPr>
            <a:r>
              <a:rPr sz="1350" u="heavy" dirty="0">
                <a:uFill>
                  <a:solidFill>
                    <a:srgbClr val="000000"/>
                  </a:solidFill>
                </a:uFill>
                <a:latin typeface="Times New Roman"/>
                <a:cs typeface="Times New Roman"/>
              </a:rPr>
              <a:t>  </a:t>
            </a:r>
            <a:r>
              <a:rPr sz="1350" u="heavy" spc="-150" dirty="0">
                <a:uFill>
                  <a:solidFill>
                    <a:srgbClr val="000000"/>
                  </a:solidFill>
                </a:uFill>
                <a:latin typeface="Times New Roman"/>
                <a:cs typeface="Times New Roman"/>
              </a:rPr>
              <a:t> </a:t>
            </a:r>
            <a:r>
              <a:rPr sz="1350" u="heavy" dirty="0">
                <a:uFill>
                  <a:solidFill>
                    <a:srgbClr val="000000"/>
                  </a:solidFill>
                </a:uFill>
                <a:latin typeface="Times New Roman"/>
                <a:cs typeface="Times New Roman"/>
              </a:rPr>
              <a:t>Processing </a:t>
            </a:r>
            <a:r>
              <a:rPr sz="1350" u="heavy" spc="5" dirty="0">
                <a:uFill>
                  <a:solidFill>
                    <a:srgbClr val="000000"/>
                  </a:solidFill>
                </a:uFill>
                <a:latin typeface="Times New Roman"/>
                <a:cs typeface="Times New Roman"/>
              </a:rPr>
              <a:t>of</a:t>
            </a:r>
            <a:r>
              <a:rPr sz="1350" u="heavy" spc="15" dirty="0">
                <a:uFill>
                  <a:solidFill>
                    <a:srgbClr val="000000"/>
                  </a:solidFill>
                </a:uFill>
                <a:latin typeface="Times New Roman"/>
                <a:cs typeface="Times New Roman"/>
              </a:rPr>
              <a:t> </a:t>
            </a:r>
            <a:r>
              <a:rPr sz="1350" u="heavy" dirty="0">
                <a:uFill>
                  <a:solidFill>
                    <a:srgbClr val="000000"/>
                  </a:solidFill>
                </a:uFill>
                <a:latin typeface="Times New Roman"/>
                <a:cs typeface="Times New Roman"/>
              </a:rPr>
              <a:t>composite</a:t>
            </a:r>
            <a:r>
              <a:rPr sz="1350" u="heavy" spc="20" dirty="0">
                <a:uFill>
                  <a:solidFill>
                    <a:srgbClr val="000000"/>
                  </a:solidFill>
                </a:uFill>
                <a:latin typeface="Times New Roman"/>
                <a:cs typeface="Times New Roman"/>
              </a:rPr>
              <a:t> </a:t>
            </a:r>
            <a:r>
              <a:rPr sz="1350" u="heavy" spc="-5" dirty="0">
                <a:uFill>
                  <a:solidFill>
                    <a:srgbClr val="000000"/>
                  </a:solidFill>
                </a:uFill>
                <a:latin typeface="Times New Roman"/>
                <a:cs typeface="Times New Roman"/>
              </a:rPr>
              <a:t>materials	</a:t>
            </a:r>
            <a:r>
              <a:rPr sz="1350" u="heavy" dirty="0">
                <a:uFill>
                  <a:solidFill>
                    <a:srgbClr val="000000"/>
                  </a:solidFill>
                </a:uFill>
                <a:latin typeface="Times New Roman"/>
                <a:cs typeface="Times New Roman"/>
              </a:rPr>
              <a:t>Long </a:t>
            </a:r>
            <a:r>
              <a:rPr sz="1350" u="heavy" spc="-5" dirty="0">
                <a:uFill>
                  <a:solidFill>
                    <a:srgbClr val="000000"/>
                  </a:solidFill>
                </a:uFill>
                <a:latin typeface="Times New Roman"/>
                <a:cs typeface="Times New Roman"/>
              </a:rPr>
              <a:t>cycle times; </a:t>
            </a:r>
            <a:r>
              <a:rPr sz="1350" u="heavy" dirty="0">
                <a:uFill>
                  <a:solidFill>
                    <a:srgbClr val="000000"/>
                  </a:solidFill>
                </a:uFill>
                <a:latin typeface="Times New Roman"/>
                <a:cs typeface="Times New Roman"/>
              </a:rPr>
              <a:t>tolerances </a:t>
            </a:r>
            <a:r>
              <a:rPr sz="1350" u="heavy" spc="5" dirty="0">
                <a:uFill>
                  <a:solidFill>
                    <a:srgbClr val="000000"/>
                  </a:solidFill>
                </a:uFill>
                <a:latin typeface="Times New Roman"/>
                <a:cs typeface="Times New Roman"/>
              </a:rPr>
              <a:t>and tooling </a:t>
            </a:r>
            <a:r>
              <a:rPr sz="1350" u="heavy" dirty="0">
                <a:uFill>
                  <a:solidFill>
                    <a:srgbClr val="000000"/>
                  </a:solidFill>
                </a:uFill>
                <a:latin typeface="Times New Roman"/>
                <a:cs typeface="Times New Roman"/>
              </a:rPr>
              <a:t>cost </a:t>
            </a:r>
            <a:r>
              <a:rPr sz="1350" u="heavy" spc="5" dirty="0">
                <a:uFill>
                  <a:solidFill>
                    <a:srgbClr val="000000"/>
                  </a:solidFill>
                </a:uFill>
                <a:latin typeface="Times New Roman"/>
                <a:cs typeface="Times New Roman"/>
              </a:rPr>
              <a:t>depend on</a:t>
            </a:r>
            <a:r>
              <a:rPr sz="1350" u="heavy" spc="20" dirty="0">
                <a:uFill>
                  <a:solidFill>
                    <a:srgbClr val="000000"/>
                  </a:solidFill>
                </a:uFill>
                <a:latin typeface="Times New Roman"/>
                <a:cs typeface="Times New Roman"/>
              </a:rPr>
              <a:t> </a:t>
            </a:r>
            <a:r>
              <a:rPr sz="1350" u="heavy" dirty="0">
                <a:uFill>
                  <a:solidFill>
                    <a:srgbClr val="000000"/>
                  </a:solidFill>
                </a:uFill>
                <a:latin typeface="Times New Roman"/>
                <a:cs typeface="Times New Roman"/>
              </a:rPr>
              <a:t>process.	</a:t>
            </a:r>
            <a:endParaRPr sz="1350" dirty="0">
              <a:latin typeface="Times New Roman"/>
              <a:cs typeface="Times New Roman"/>
            </a:endParaRPr>
          </a:p>
        </p:txBody>
      </p:sp>
      <p:sp>
        <p:nvSpPr>
          <p:cNvPr id="3" name="Title 1">
            <a:extLst>
              <a:ext uri="{FF2B5EF4-FFF2-40B4-BE49-F238E27FC236}">
                <a16:creationId xmlns:a16="http://schemas.microsoft.com/office/drawing/2014/main" id="{2E9744B6-9A64-E90D-0923-E4A1730B03F2}"/>
              </a:ext>
            </a:extLst>
          </p:cNvPr>
          <p:cNvSpPr txBox="1">
            <a:spLocks/>
          </p:cNvSpPr>
          <p:nvPr/>
        </p:nvSpPr>
        <p:spPr>
          <a:xfrm>
            <a:off x="-189475" y="269549"/>
            <a:ext cx="8982600" cy="846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Times New Roman" panose="02020603050405020304" pitchFamily="18" charset="0"/>
                <a:cs typeface="Times New Roman" panose="02020603050405020304" pitchFamily="18" charset="0"/>
              </a:rPr>
              <a:t>4.2.3  FORMING AND SHAPING PROCESSES</a:t>
            </a:r>
          </a:p>
        </p:txBody>
      </p:sp>
      <p:sp>
        <p:nvSpPr>
          <p:cNvPr id="2" name="Slide Number Placeholder 1">
            <a:extLst>
              <a:ext uri="{FF2B5EF4-FFF2-40B4-BE49-F238E27FC236}">
                <a16:creationId xmlns:a16="http://schemas.microsoft.com/office/drawing/2014/main" id="{CA20B4A0-EC1E-BEFD-0D80-29EA0A3BFFD8}"/>
              </a:ext>
            </a:extLst>
          </p:cNvPr>
          <p:cNvSpPr>
            <a:spLocks noGrp="1"/>
          </p:cNvSpPr>
          <p:nvPr>
            <p:ph type="sldNum" sz="quarter" idx="12"/>
          </p:nvPr>
        </p:nvSpPr>
        <p:spPr/>
        <p:txBody>
          <a:bodyPr/>
          <a:lstStyle/>
          <a:p>
            <a:fld id="{F34BE61F-BFF2-4911-ADA4-AEE5B48EFDCE}" type="slidenum">
              <a:rPr lang="en-US" smtClean="0"/>
              <a:t>12</a:t>
            </a:fld>
            <a:endParaRPr lang="en-US"/>
          </a:p>
        </p:txBody>
      </p:sp>
    </p:spTree>
    <p:extLst>
      <p:ext uri="{BB962C8B-B14F-4D97-AF65-F5344CB8AC3E}">
        <p14:creationId xmlns:p14="http://schemas.microsoft.com/office/powerpoint/2010/main" val="285003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94539709-5396-4F88-7F10-7E07FFFB6B1F}"/>
              </a:ext>
            </a:extLst>
          </p:cNvPr>
          <p:cNvSpPr>
            <a:spLocks noGrp="1"/>
          </p:cNvSpPr>
          <p:nvPr>
            <p:ph idx="1"/>
          </p:nvPr>
        </p:nvSpPr>
        <p:spPr>
          <a:xfrm>
            <a:off x="678426" y="275303"/>
            <a:ext cx="10992464" cy="6076335"/>
          </a:xfrm>
          <a:prstGeom prst="rect">
            <a:avLst/>
          </a:prstGeom>
          <a:blipFill>
            <a:blip r:embed="rId2" cstate="print"/>
            <a:stretch>
              <a:fillRect/>
            </a:stretch>
          </a:blipFill>
        </p:spPr>
        <p:txBody>
          <a:bodyPr wrap="square" lIns="0" tIns="0" rIns="0" bIns="0" rtlCol="0">
            <a:normAutofit/>
          </a:bodyPr>
          <a:lstStyle/>
          <a:p>
            <a:pPr marL="0" indent="0">
              <a:buNone/>
            </a:pPr>
            <a:r>
              <a:rPr lang="en-US" sz="800" dirty="0"/>
              <a:t>.</a:t>
            </a:r>
            <a:endParaRPr lang="en-IN" sz="800" dirty="0"/>
          </a:p>
        </p:txBody>
      </p:sp>
      <p:sp>
        <p:nvSpPr>
          <p:cNvPr id="2" name="Slide Number Placeholder 1">
            <a:extLst>
              <a:ext uri="{FF2B5EF4-FFF2-40B4-BE49-F238E27FC236}">
                <a16:creationId xmlns:a16="http://schemas.microsoft.com/office/drawing/2014/main" id="{7AA4FC63-47FC-B594-1745-A4AE971AAFAE}"/>
              </a:ext>
            </a:extLst>
          </p:cNvPr>
          <p:cNvSpPr>
            <a:spLocks noGrp="1"/>
          </p:cNvSpPr>
          <p:nvPr>
            <p:ph type="sldNum" sz="quarter" idx="12"/>
          </p:nvPr>
        </p:nvSpPr>
        <p:spPr/>
        <p:txBody>
          <a:bodyPr/>
          <a:lstStyle/>
          <a:p>
            <a:fld id="{F34BE61F-BFF2-4911-ADA4-AEE5B48EFDCE}" type="slidenum">
              <a:rPr lang="en-US" smtClean="0"/>
              <a:t>13</a:t>
            </a:fld>
            <a:endParaRPr lang="en-US"/>
          </a:p>
        </p:txBody>
      </p:sp>
    </p:spTree>
    <p:extLst>
      <p:ext uri="{BB962C8B-B14F-4D97-AF65-F5344CB8AC3E}">
        <p14:creationId xmlns:p14="http://schemas.microsoft.com/office/powerpoint/2010/main" val="25799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B23E452C-9FA5-4915-84AA-DD20F17E26B3}"/>
              </a:ext>
            </a:extLst>
          </p:cNvPr>
          <p:cNvSpPr>
            <a:spLocks noGrp="1" noChangeArrowheads="1"/>
          </p:cNvSpPr>
          <p:nvPr>
            <p:ph type="title"/>
          </p:nvPr>
        </p:nvSpPr>
        <p:spPr>
          <a:xfrm>
            <a:off x="791694" y="147062"/>
            <a:ext cx="5123016" cy="846683"/>
          </a:xfrm>
        </p:spPr>
        <p:txBody>
          <a:bodyPr>
            <a:normAutofit/>
          </a:bodyPr>
          <a:lstStyle/>
          <a:p>
            <a:r>
              <a:rPr lang="en-US" sz="2800" dirty="0">
                <a:latin typeface="Times New Roman" panose="02020603050405020304" pitchFamily="18" charset="0"/>
                <a:cs typeface="Times New Roman" panose="02020603050405020304" pitchFamily="18" charset="0"/>
              </a:rPr>
              <a:t>4.2.4.1 </a:t>
            </a:r>
            <a:r>
              <a:rPr lang="en-GB" altLang="fr-FR" sz="2800" dirty="0">
                <a:latin typeface="Times New Roman" panose="02020603050405020304" pitchFamily="18" charset="0"/>
                <a:cs typeface="Times New Roman" panose="02020603050405020304" pitchFamily="18" charset="0"/>
              </a:rPr>
              <a:t>Injection moulding</a:t>
            </a:r>
          </a:p>
        </p:txBody>
      </p:sp>
      <p:sp>
        <p:nvSpPr>
          <p:cNvPr id="11" name="Espace réservé du numéro de diapositive 10">
            <a:extLst>
              <a:ext uri="{FF2B5EF4-FFF2-40B4-BE49-F238E27FC236}">
                <a16:creationId xmlns:a16="http://schemas.microsoft.com/office/drawing/2014/main" id="{C2B5445E-EA06-2A47-9614-B9F064ED75E9}"/>
              </a:ext>
            </a:extLst>
          </p:cNvPr>
          <p:cNvSpPr>
            <a:spLocks noGrp="1"/>
          </p:cNvSpPr>
          <p:nvPr>
            <p:ph type="sldNum" sz="quarter" idx="11"/>
          </p:nvPr>
        </p:nvSpPr>
        <p:spPr/>
        <p:txBody>
          <a:bodyPr/>
          <a:lstStyle/>
          <a:p>
            <a:fld id="{4E950855-28E0-B842-9330-3B380073FD02}" type="slidenum">
              <a:rPr lang="fr-FR" smtClean="0"/>
              <a:pPr/>
              <a:t>14</a:t>
            </a:fld>
            <a:endParaRPr lang="fr-FR" dirty="0"/>
          </a:p>
        </p:txBody>
      </p:sp>
      <p:sp>
        <p:nvSpPr>
          <p:cNvPr id="3077" name="Rectangle 4">
            <a:extLst>
              <a:ext uri="{FF2B5EF4-FFF2-40B4-BE49-F238E27FC236}">
                <a16:creationId xmlns:a16="http://schemas.microsoft.com/office/drawing/2014/main" id="{E7695194-AEC2-490C-8D2D-68BB7D8EA670}"/>
              </a:ext>
            </a:extLst>
          </p:cNvPr>
          <p:cNvSpPr>
            <a:spLocks noGrp="1" noChangeArrowheads="1"/>
          </p:cNvSpPr>
          <p:nvPr>
            <p:ph sz="quarter" idx="12"/>
          </p:nvPr>
        </p:nvSpPr>
        <p:spPr>
          <a:xfrm>
            <a:off x="3353202" y="3262406"/>
            <a:ext cx="8654602" cy="3590524"/>
          </a:xfrm>
        </p:spPr>
        <p:txBody>
          <a:bodyPr>
            <a:normAutofit/>
          </a:bodyPr>
          <a:lstStyle/>
          <a:p>
            <a:pPr marL="0" algn="just"/>
            <a:r>
              <a:rPr lang="en-GB" altLang="fr-FR" sz="2000" dirty="0">
                <a:latin typeface="Times New Roman" panose="02020603050405020304" pitchFamily="18" charset="0"/>
                <a:ea typeface="+mn-lt"/>
                <a:cs typeface="Times New Roman" panose="02020603050405020304" pitchFamily="18" charset="0"/>
              </a:rPr>
              <a:t>The barrel is surrounded by a jacket of heaters which melt the plastic material as it is carried along the barrel by the screw towards the mould. This part of the process is similar to the heating and compacting stages in the extrusion process.  The screw is forced back as the melted plastic collects at the end of the barrel. Once a sufficient charge of melted plastic has accumulated a hydraulic ram forces the screw forward injecting the thermoplastic through a sprue into the mould cavity. The diagram (left) shows a typical injection moulding machine. This one is capable of exerting forces of up to 250 tonnes.  Pressure is kept on the mould until the plastic has cooled sufficiently for the mould to be opened and the component ejected</a:t>
            </a:r>
            <a:r>
              <a:rPr lang="en-GB" altLang="fr-FR" sz="2200" dirty="0">
                <a:latin typeface="Times New Roman" panose="02020603050405020304" pitchFamily="18" charset="0"/>
                <a:cs typeface="Times New Roman" panose="02020603050405020304" pitchFamily="18" charset="0"/>
              </a:rPr>
              <a:t>.</a:t>
            </a:r>
          </a:p>
          <a:p>
            <a:endParaRPr lang="en-GB" altLang="fr-FR" dirty="0"/>
          </a:p>
        </p:txBody>
      </p:sp>
      <p:pic>
        <p:nvPicPr>
          <p:cNvPr id="14" name="Picture 3">
            <a:extLst>
              <a:ext uri="{FF2B5EF4-FFF2-40B4-BE49-F238E27FC236}">
                <a16:creationId xmlns:a16="http://schemas.microsoft.com/office/drawing/2014/main" id="{A4EF452F-A97E-EE41-94D0-030CB3972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926085" y="668667"/>
            <a:ext cx="3961599" cy="1845209"/>
          </a:xfrm>
          <a:prstGeom prst="rect">
            <a:avLst/>
          </a:prstGeom>
          <a:noFill/>
        </p:spPr>
      </p:pic>
      <p:pic>
        <p:nvPicPr>
          <p:cNvPr id="15" name="Image 14">
            <a:extLst>
              <a:ext uri="{FF2B5EF4-FFF2-40B4-BE49-F238E27FC236}">
                <a16:creationId xmlns:a16="http://schemas.microsoft.com/office/drawing/2014/main" id="{6AF0AC88-F471-704A-A2BE-31D4F72A69C6}"/>
              </a:ext>
            </a:extLst>
          </p:cNvPr>
          <p:cNvPicPr>
            <a:picLocks noChangeAspect="1"/>
          </p:cNvPicPr>
          <p:nvPr/>
        </p:nvPicPr>
        <p:blipFill>
          <a:blip r:embed="rId4"/>
          <a:stretch>
            <a:fillRect/>
          </a:stretch>
        </p:blipFill>
        <p:spPr>
          <a:xfrm>
            <a:off x="184195" y="2350029"/>
            <a:ext cx="2388883" cy="4481765"/>
          </a:xfrm>
          <a:prstGeom prst="rect">
            <a:avLst/>
          </a:prstGeom>
        </p:spPr>
      </p:pic>
      <p:sp>
        <p:nvSpPr>
          <p:cNvPr id="16" name="ZoneTexte 15">
            <a:extLst>
              <a:ext uri="{FF2B5EF4-FFF2-40B4-BE49-F238E27FC236}">
                <a16:creationId xmlns:a16="http://schemas.microsoft.com/office/drawing/2014/main" id="{EF6B8145-6647-524E-A26D-51DAC37AA2BB}"/>
              </a:ext>
            </a:extLst>
          </p:cNvPr>
          <p:cNvSpPr txBox="1"/>
          <p:nvPr/>
        </p:nvSpPr>
        <p:spPr>
          <a:xfrm>
            <a:off x="10422777" y="134013"/>
            <a:ext cx="1449659" cy="420756"/>
          </a:xfrm>
          <a:prstGeom prst="rect">
            <a:avLst/>
          </a:prstGeom>
          <a:solidFill>
            <a:schemeClr val="accent1"/>
          </a:solidFill>
          <a:ln w="3175">
            <a:noFill/>
          </a:ln>
        </p:spPr>
        <p:txBody>
          <a:bodyPr wrap="square" lIns="96000" rIns="96000" rtlCol="0">
            <a:spAutoFit/>
          </a:bodyPr>
          <a:lstStyle/>
          <a:p>
            <a:pPr algn="ctr"/>
            <a:r>
              <a:rPr lang="fr-FR" sz="1067" b="1" dirty="0">
                <a:solidFill>
                  <a:schemeClr val="bg1"/>
                </a:solidFill>
                <a:sym typeface="Wingdings"/>
              </a:rPr>
              <a:t>Horizontal </a:t>
            </a:r>
            <a:r>
              <a:rPr lang="fr-FR" sz="1067" b="1" dirty="0" err="1">
                <a:solidFill>
                  <a:schemeClr val="bg1"/>
                </a:solidFill>
                <a:sym typeface="Wingdings"/>
              </a:rPr>
              <a:t>molding</a:t>
            </a:r>
            <a:r>
              <a:rPr lang="fr-FR" sz="1067" b="1" dirty="0">
                <a:solidFill>
                  <a:schemeClr val="bg1"/>
                </a:solidFill>
                <a:sym typeface="Wingdings"/>
              </a:rPr>
              <a:t> machine</a:t>
            </a:r>
          </a:p>
        </p:txBody>
      </p:sp>
      <p:sp>
        <p:nvSpPr>
          <p:cNvPr id="17" name="ZoneTexte 16">
            <a:extLst>
              <a:ext uri="{FF2B5EF4-FFF2-40B4-BE49-F238E27FC236}">
                <a16:creationId xmlns:a16="http://schemas.microsoft.com/office/drawing/2014/main" id="{F3349F97-D7B0-5846-87A8-BD0109A76AF3}"/>
              </a:ext>
            </a:extLst>
          </p:cNvPr>
          <p:cNvSpPr txBox="1"/>
          <p:nvPr/>
        </p:nvSpPr>
        <p:spPr>
          <a:xfrm>
            <a:off x="10439839" y="2559650"/>
            <a:ext cx="1449659" cy="420756"/>
          </a:xfrm>
          <a:prstGeom prst="rect">
            <a:avLst/>
          </a:prstGeom>
          <a:solidFill>
            <a:schemeClr val="accent1"/>
          </a:solidFill>
          <a:ln w="3175">
            <a:noFill/>
          </a:ln>
        </p:spPr>
        <p:txBody>
          <a:bodyPr wrap="square" lIns="96000" rIns="96000" rtlCol="0">
            <a:spAutoFit/>
          </a:bodyPr>
          <a:lstStyle/>
          <a:p>
            <a:pPr algn="ctr"/>
            <a:r>
              <a:rPr lang="fr-FR" sz="1067" b="1" dirty="0">
                <a:solidFill>
                  <a:schemeClr val="bg1"/>
                </a:solidFill>
                <a:sym typeface="Wingdings"/>
              </a:rPr>
              <a:t>Vertical </a:t>
            </a:r>
            <a:r>
              <a:rPr lang="fr-FR" sz="1067" b="1" dirty="0" err="1">
                <a:solidFill>
                  <a:schemeClr val="bg1"/>
                </a:solidFill>
                <a:sym typeface="Wingdings"/>
              </a:rPr>
              <a:t>molding</a:t>
            </a:r>
            <a:r>
              <a:rPr lang="fr-FR" sz="1067" b="1" dirty="0">
                <a:solidFill>
                  <a:schemeClr val="bg1"/>
                </a:solidFill>
                <a:sym typeface="Wingdings"/>
              </a:rPr>
              <a:t> machine</a:t>
            </a:r>
          </a:p>
        </p:txBody>
      </p:sp>
      <p:sp>
        <p:nvSpPr>
          <p:cNvPr id="3" name="TextBox 2">
            <a:extLst>
              <a:ext uri="{FF2B5EF4-FFF2-40B4-BE49-F238E27FC236}">
                <a16:creationId xmlns:a16="http://schemas.microsoft.com/office/drawing/2014/main" id="{6D31974E-0212-C122-FE37-F057E1C3A476}"/>
              </a:ext>
            </a:extLst>
          </p:cNvPr>
          <p:cNvSpPr txBox="1"/>
          <p:nvPr/>
        </p:nvSpPr>
        <p:spPr>
          <a:xfrm>
            <a:off x="304316" y="1026591"/>
            <a:ext cx="6097772" cy="1323439"/>
          </a:xfrm>
          <a:prstGeom prst="rect">
            <a:avLst/>
          </a:prstGeom>
          <a:noFill/>
        </p:spPr>
        <p:txBody>
          <a:bodyPr wrap="square">
            <a:spAutoFit/>
          </a:bodyPr>
          <a:lstStyle/>
          <a:p>
            <a:pPr marL="0" indent="0">
              <a:buNone/>
            </a:pPr>
            <a:r>
              <a:rPr lang="en-GB" altLang="fr-FR" sz="2000" b="1" dirty="0">
                <a:latin typeface="Times New Roman" panose="02020603050405020304" pitchFamily="18" charset="0"/>
                <a:cs typeface="Times New Roman" panose="02020603050405020304" pitchFamily="18" charset="0"/>
              </a:rPr>
              <a:t>Process</a:t>
            </a:r>
          </a:p>
          <a:p>
            <a:pPr marL="342900" indent="-342900">
              <a:buFont typeface="Arial" panose="020B0604020202020204" pitchFamily="34" charset="0"/>
              <a:buChar char="•"/>
            </a:pPr>
            <a:r>
              <a:rPr lang="en-GB" altLang="fr-FR" sz="2000" dirty="0">
                <a:latin typeface="Times New Roman" panose="02020603050405020304" pitchFamily="18" charset="0"/>
                <a:cs typeface="Times New Roman" panose="02020603050405020304" pitchFamily="18" charset="0"/>
              </a:rPr>
              <a:t>Plastic powder or granules are fed from a hopper into a hollow steel barrel which usually contains a rotating screw</a:t>
            </a:r>
            <a:r>
              <a:rPr lang="en-GB" altLang="fr-FR" dirty="0"/>
              <a:t>. </a:t>
            </a:r>
          </a:p>
        </p:txBody>
      </p:sp>
    </p:spTree>
    <p:extLst>
      <p:ext uri="{BB962C8B-B14F-4D97-AF65-F5344CB8AC3E}">
        <p14:creationId xmlns:p14="http://schemas.microsoft.com/office/powerpoint/2010/main" val="240739696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DC9CD2D5-303F-7441-9AD4-280B30FF2AD3}"/>
              </a:ext>
            </a:extLst>
          </p:cNvPr>
          <p:cNvSpPr>
            <a:spLocks noGrp="1"/>
          </p:cNvSpPr>
          <p:nvPr>
            <p:ph type="sldNum" sz="quarter" idx="11"/>
          </p:nvPr>
        </p:nvSpPr>
        <p:spPr/>
        <p:txBody>
          <a:bodyPr/>
          <a:lstStyle/>
          <a:p>
            <a:fld id="{4E950855-28E0-B842-9330-3B380073FD02}" type="slidenum">
              <a:rPr lang="fr-FR" smtClean="0"/>
              <a:pPr/>
              <a:t>15</a:t>
            </a:fld>
            <a:endParaRPr lang="fr-FR" dirty="0"/>
          </a:p>
        </p:txBody>
      </p:sp>
      <p:sp>
        <p:nvSpPr>
          <p:cNvPr id="3" name="Espace réservé du texte 2">
            <a:extLst>
              <a:ext uri="{FF2B5EF4-FFF2-40B4-BE49-F238E27FC236}">
                <a16:creationId xmlns:a16="http://schemas.microsoft.com/office/drawing/2014/main" id="{1BF8992C-87DA-40FF-94F7-525657754B19}"/>
              </a:ext>
            </a:extLst>
          </p:cNvPr>
          <p:cNvSpPr>
            <a:spLocks noGrp="1"/>
          </p:cNvSpPr>
          <p:nvPr>
            <p:ph sz="quarter" idx="12"/>
          </p:nvPr>
        </p:nvSpPr>
        <p:spPr>
          <a:xfrm>
            <a:off x="620379" y="643468"/>
            <a:ext cx="10288625" cy="5342661"/>
          </a:xfrm>
        </p:spPr>
        <p:txBody>
          <a:bodyPr>
            <a:normAutofit fontScale="70000" lnSpcReduction="20000"/>
          </a:bodyPr>
          <a:lstStyle/>
          <a:p>
            <a:pPr algn="just">
              <a:lnSpc>
                <a:spcPct val="110000"/>
              </a:lnSpc>
            </a:pPr>
            <a:r>
              <a:rPr lang="en-US" sz="2900" dirty="0">
                <a:latin typeface="Times New Roman" panose="02020603050405020304" pitchFamily="18" charset="0"/>
                <a:ea typeface="+mn-lt"/>
                <a:cs typeface="Times New Roman" panose="02020603050405020304" pitchFamily="18" charset="0"/>
              </a:rPr>
              <a:t>Injection molding machines have many components and are available in different configurations, including a horizontal configuration and a vertical configuration. However, regardless of their design, all injection molding machines utilize a power source, injection unit, mold assembly, and clamping unit to perform the four stages of the process cycle</a:t>
            </a:r>
          </a:p>
          <a:p>
            <a:pPr algn="just">
              <a:lnSpc>
                <a:spcPct val="110000"/>
              </a:lnSpc>
            </a:pPr>
            <a:r>
              <a:rPr lang="en-GB" altLang="fr-FR" sz="2900" dirty="0">
                <a:latin typeface="Times New Roman" panose="02020603050405020304" pitchFamily="18" charset="0"/>
                <a:ea typeface="+mn-lt"/>
                <a:cs typeface="Times New Roman" panose="02020603050405020304" pitchFamily="18" charset="0"/>
              </a:rPr>
              <a:t>Injection moulding is a highly automated production process for producing large quantities of identical items.  Granulated or powdered thermoplastic material is heated, melted and then forced under pressure into a mould.  Once in the mould, the material cools, forming a component that takes on the shape of the mould cavity.</a:t>
            </a:r>
          </a:p>
          <a:p>
            <a:pPr algn="just">
              <a:lnSpc>
                <a:spcPct val="110000"/>
              </a:lnSpc>
            </a:pPr>
            <a:r>
              <a:rPr lang="en-GB" altLang="fr-FR" sz="2900" dirty="0">
                <a:latin typeface="Times New Roman" panose="02020603050405020304" pitchFamily="18" charset="0"/>
                <a:ea typeface="+mn-lt"/>
                <a:cs typeface="Times New Roman" panose="02020603050405020304" pitchFamily="18" charset="0"/>
              </a:rPr>
              <a:t> </a:t>
            </a:r>
            <a:r>
              <a:rPr lang="en-US" altLang="en-US" sz="2900" dirty="0">
                <a:latin typeface="Times New Roman" panose="02020603050405020304" pitchFamily="18" charset="0"/>
                <a:ea typeface="+mn-lt"/>
                <a:cs typeface="Times New Roman" panose="02020603050405020304" pitchFamily="18" charset="0"/>
              </a:rPr>
              <a:t>Very widely used. High automation of manufacturing is standard practice. Thermoplastic or thermoset is heated to </a:t>
            </a:r>
            <a:r>
              <a:rPr lang="en-US" altLang="en-US" sz="2900" dirty="0" err="1">
                <a:latin typeface="Times New Roman" panose="02020603050405020304" pitchFamily="18" charset="0"/>
                <a:ea typeface="+mn-lt"/>
                <a:cs typeface="Times New Roman" panose="02020603050405020304" pitchFamily="18" charset="0"/>
              </a:rPr>
              <a:t>plasticate</a:t>
            </a:r>
            <a:r>
              <a:rPr lang="en-US" altLang="en-US" sz="2900" dirty="0">
                <a:latin typeface="Times New Roman" panose="02020603050405020304" pitchFamily="18" charset="0"/>
                <a:ea typeface="+mn-lt"/>
                <a:cs typeface="Times New Roman" panose="02020603050405020304" pitchFamily="18" charset="0"/>
              </a:rPr>
              <a:t> in a cylinder at a controlled temperature, then forced under pressure through a nozzle into sprue, runners, gates, and cavities of </a:t>
            </a:r>
            <a:r>
              <a:rPr lang="en-US" altLang="en-US" sz="2900" dirty="0" err="1">
                <a:latin typeface="Times New Roman" panose="02020603050405020304" pitchFamily="18" charset="0"/>
                <a:ea typeface="+mn-lt"/>
                <a:cs typeface="Times New Roman" panose="02020603050405020304" pitchFamily="18" charset="0"/>
              </a:rPr>
              <a:t>mould</a:t>
            </a:r>
            <a:r>
              <a:rPr lang="en-US" altLang="en-US" sz="2900" dirty="0">
                <a:latin typeface="Times New Roman" panose="02020603050405020304" pitchFamily="18" charset="0"/>
                <a:ea typeface="+mn-lt"/>
                <a:cs typeface="Times New Roman" panose="02020603050405020304" pitchFamily="18" charset="0"/>
              </a:rPr>
              <a:t>. The resin undergoes solidification rapidly. The </a:t>
            </a:r>
            <a:r>
              <a:rPr lang="en-US" altLang="en-US" sz="2900" dirty="0" err="1">
                <a:latin typeface="Times New Roman" panose="02020603050405020304" pitchFamily="18" charset="0"/>
                <a:ea typeface="+mn-lt"/>
                <a:cs typeface="Times New Roman" panose="02020603050405020304" pitchFamily="18" charset="0"/>
              </a:rPr>
              <a:t>mould</a:t>
            </a:r>
            <a:r>
              <a:rPr lang="en-US" altLang="en-US" sz="2900" dirty="0">
                <a:latin typeface="Times New Roman" panose="02020603050405020304" pitchFamily="18" charset="0"/>
                <a:ea typeface="+mn-lt"/>
                <a:cs typeface="Times New Roman" panose="02020603050405020304" pitchFamily="18" charset="0"/>
              </a:rPr>
              <a:t> is opened, and the part is ejected, Injection </a:t>
            </a:r>
            <a:r>
              <a:rPr lang="en-US" altLang="en-US" sz="2900" dirty="0" err="1">
                <a:latin typeface="Times New Roman" panose="02020603050405020304" pitchFamily="18" charset="0"/>
                <a:ea typeface="+mn-lt"/>
                <a:cs typeface="Times New Roman" panose="02020603050405020304" pitchFamily="18" charset="0"/>
              </a:rPr>
              <a:t>Moulding</a:t>
            </a:r>
            <a:r>
              <a:rPr lang="en-US" altLang="en-US" sz="2900" dirty="0">
                <a:latin typeface="Times New Roman" panose="02020603050405020304" pitchFamily="18" charset="0"/>
                <a:ea typeface="+mn-lt"/>
                <a:cs typeface="Times New Roman" panose="02020603050405020304" pitchFamily="18" charset="0"/>
              </a:rPr>
              <a:t> is growing in the making of glass-reinforced parts. High production runs, low </a:t>
            </a:r>
            <a:r>
              <a:rPr lang="en-US" altLang="en-US" sz="2900" dirty="0" err="1">
                <a:latin typeface="Times New Roman" panose="02020603050405020304" pitchFamily="18" charset="0"/>
                <a:ea typeface="+mn-lt"/>
                <a:cs typeface="Times New Roman" panose="02020603050405020304" pitchFamily="18" charset="0"/>
              </a:rPr>
              <a:t>labour</a:t>
            </a:r>
            <a:r>
              <a:rPr lang="en-US" altLang="en-US" sz="2900" dirty="0">
                <a:latin typeface="Times New Roman" panose="02020603050405020304" pitchFamily="18" charset="0"/>
                <a:ea typeface="+mn-lt"/>
                <a:cs typeface="Times New Roman" panose="02020603050405020304" pitchFamily="18" charset="0"/>
              </a:rPr>
              <a:t> costs, high reproducibility of complex details, and excellent surface finish are the merits.</a:t>
            </a:r>
          </a:p>
          <a:p>
            <a:pPr marL="0" indent="0">
              <a:buFont typeface="Arial" panose="020B0604020202020204" pitchFamily="34" charset="0"/>
              <a:buNone/>
            </a:pPr>
            <a:endParaRPr lang="en-IN" sz="2900" dirty="0">
              <a:latin typeface="Times New Roman" panose="02020603050405020304" pitchFamily="18" charset="0"/>
              <a:cs typeface="Times New Roman" panose="02020603050405020304" pitchFamily="18" charset="0"/>
            </a:endParaRPr>
          </a:p>
          <a:p>
            <a:pPr marL="0" indent="0" algn="just">
              <a:lnSpc>
                <a:spcPct val="110000"/>
              </a:lnSpc>
              <a:buNone/>
            </a:pPr>
            <a:r>
              <a:rPr lang="en-IN" sz="2600" dirty="0">
                <a:latin typeface="Times New Roman" panose="02020603050405020304" pitchFamily="18" charset="0"/>
                <a:ea typeface="+mn-lt"/>
                <a:cs typeface="Times New Roman" panose="02020603050405020304" pitchFamily="18" charset="0"/>
              </a:rPr>
              <a:t>LIMITATION:</a:t>
            </a:r>
          </a:p>
          <a:p>
            <a:pPr algn="just">
              <a:lnSpc>
                <a:spcPct val="110000"/>
              </a:lnSpc>
            </a:pPr>
            <a:r>
              <a:rPr lang="en-US" altLang="en-US" sz="2900" dirty="0">
                <a:latin typeface="Times New Roman" panose="02020603050405020304" pitchFamily="18" charset="0"/>
                <a:ea typeface="+mn-lt"/>
                <a:cs typeface="Times New Roman" panose="02020603050405020304" pitchFamily="18" charset="0"/>
              </a:rPr>
              <a:t>High initial tool and die costs; not economically practical for small runs. </a:t>
            </a:r>
          </a:p>
          <a:p>
            <a:endParaRPr lang="en-GB" altLang="fr-FR" dirty="0"/>
          </a:p>
          <a:p>
            <a:endParaRPr lang="fr-FR" dirty="0"/>
          </a:p>
        </p:txBody>
      </p:sp>
      <p:sp>
        <p:nvSpPr>
          <p:cNvPr id="4" name="Content Placeholder 2">
            <a:extLst>
              <a:ext uri="{FF2B5EF4-FFF2-40B4-BE49-F238E27FC236}">
                <a16:creationId xmlns:a16="http://schemas.microsoft.com/office/drawing/2014/main" id="{F3F15AC9-E458-AAD7-6BBA-40958C6FD3F0}"/>
              </a:ext>
            </a:extLst>
          </p:cNvPr>
          <p:cNvSpPr txBox="1">
            <a:spLocks/>
          </p:cNvSpPr>
          <p:nvPr/>
        </p:nvSpPr>
        <p:spPr>
          <a:xfrm>
            <a:off x="233916" y="4784651"/>
            <a:ext cx="11314615" cy="142988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2000" dirty="0"/>
          </a:p>
          <a:p>
            <a:pPr marL="0" indent="0">
              <a:buFont typeface="Arial" panose="020B0604020202020204" pitchFamily="34" charset="0"/>
              <a:buNone/>
            </a:pPr>
            <a:endParaRPr lang="en-IN" sz="2000" dirty="0"/>
          </a:p>
          <a:p>
            <a:pPr marL="0" indent="0">
              <a:buFont typeface="Arial" panose="020B0604020202020204" pitchFamily="34" charset="0"/>
              <a:buNone/>
            </a:pPr>
            <a:endParaRPr lang="en-IN" sz="2000" dirty="0"/>
          </a:p>
        </p:txBody>
      </p:sp>
    </p:spTree>
    <p:extLst>
      <p:ext uri="{BB962C8B-B14F-4D97-AF65-F5344CB8AC3E}">
        <p14:creationId xmlns:p14="http://schemas.microsoft.com/office/powerpoint/2010/main" val="280787506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7B20EB0-73B8-984A-94DC-A264F19EA2C6}"/>
              </a:ext>
            </a:extLst>
          </p:cNvPr>
          <p:cNvSpPr>
            <a:spLocks noGrp="1"/>
          </p:cNvSpPr>
          <p:nvPr>
            <p:ph type="sldNum" sz="quarter" idx="11"/>
          </p:nvPr>
        </p:nvSpPr>
        <p:spPr/>
        <p:txBody>
          <a:bodyPr/>
          <a:lstStyle/>
          <a:p>
            <a:fld id="{4E950855-28E0-B842-9330-3B380073FD02}" type="slidenum">
              <a:rPr lang="fr-FR" smtClean="0"/>
              <a:pPr/>
              <a:t>16</a:t>
            </a:fld>
            <a:endParaRPr lang="fr-FR" dirty="0"/>
          </a:p>
        </p:txBody>
      </p:sp>
      <p:sp>
        <p:nvSpPr>
          <p:cNvPr id="3075" name="Rectangle 2">
            <a:extLst>
              <a:ext uri="{FF2B5EF4-FFF2-40B4-BE49-F238E27FC236}">
                <a16:creationId xmlns:a16="http://schemas.microsoft.com/office/drawing/2014/main" id="{B23E452C-9FA5-4915-84AA-DD20F17E26B3}"/>
              </a:ext>
            </a:extLst>
          </p:cNvPr>
          <p:cNvSpPr>
            <a:spLocks noGrp="1" noChangeArrowheads="1"/>
          </p:cNvSpPr>
          <p:nvPr>
            <p:ph type="title"/>
          </p:nvPr>
        </p:nvSpPr>
        <p:spPr>
          <a:xfrm>
            <a:off x="4097783" y="6127332"/>
            <a:ext cx="3053680" cy="563400"/>
          </a:xfrm>
        </p:spPr>
        <p:txBody>
          <a:bodyPr>
            <a:normAutofit/>
          </a:bodyPr>
          <a:lstStyle/>
          <a:p>
            <a:r>
              <a:rPr lang="en-GB" altLang="fr-FR" sz="2800" dirty="0">
                <a:latin typeface="Times New Roman" panose="02020603050405020304" pitchFamily="18" charset="0"/>
                <a:cs typeface="Times New Roman" panose="02020603050405020304" pitchFamily="18" charset="0"/>
              </a:rPr>
              <a:t>Injection moulding</a:t>
            </a:r>
          </a:p>
        </p:txBody>
      </p:sp>
      <p:pic>
        <p:nvPicPr>
          <p:cNvPr id="15" name="Image 14">
            <a:extLst>
              <a:ext uri="{FF2B5EF4-FFF2-40B4-BE49-F238E27FC236}">
                <a16:creationId xmlns:a16="http://schemas.microsoft.com/office/drawing/2014/main" id="{62E33C73-24C9-49A0-8B16-AF9686D4E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383" y="1011864"/>
            <a:ext cx="5355240" cy="4888825"/>
          </a:xfrm>
          <a:prstGeom prst="rect">
            <a:avLst/>
          </a:prstGeom>
        </p:spPr>
      </p:pic>
      <p:pic>
        <p:nvPicPr>
          <p:cNvPr id="2" name="AnimatedEducatedAlbino-mobile">
            <a:hlinkClick r:id="" action="ppaction://media"/>
            <a:extLst>
              <a:ext uri="{FF2B5EF4-FFF2-40B4-BE49-F238E27FC236}">
                <a16:creationId xmlns:a16="http://schemas.microsoft.com/office/drawing/2014/main" id="{F8A34580-BA85-7BBF-61B6-E3C477D437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1188800"/>
            <a:ext cx="5879273" cy="4570359"/>
          </a:xfrm>
          <a:prstGeom prst="rect">
            <a:avLst/>
          </a:prstGeom>
        </p:spPr>
      </p:pic>
    </p:spTree>
    <p:extLst>
      <p:ext uri="{BB962C8B-B14F-4D97-AF65-F5344CB8AC3E}">
        <p14:creationId xmlns:p14="http://schemas.microsoft.com/office/powerpoint/2010/main" val="32279613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3FF49-F18A-44A5-E3DA-D066D624C537}"/>
              </a:ext>
            </a:extLst>
          </p:cNvPr>
          <p:cNvSpPr>
            <a:spLocks noGrp="1"/>
          </p:cNvSpPr>
          <p:nvPr>
            <p:ph type="title"/>
          </p:nvPr>
        </p:nvSpPr>
        <p:spPr>
          <a:xfrm>
            <a:off x="6095999" y="5975685"/>
            <a:ext cx="4865271" cy="785192"/>
          </a:xfrm>
        </p:spPr>
        <p:txBody>
          <a:bodyPr anchor="t">
            <a:normAutofit fontScale="90000"/>
          </a:bodyPr>
          <a:lstStyle/>
          <a:p>
            <a:pPr>
              <a:spcBef>
                <a:spcPts val="95"/>
              </a:spcBef>
            </a:pPr>
            <a:r>
              <a:rPr lang="en-US" sz="3100" b="1" spc="-5" dirty="0">
                <a:latin typeface="Times New Roman" panose="02020603050405020304" pitchFamily="18" charset="0"/>
                <a:cs typeface="Times New Roman" panose="02020603050405020304" pitchFamily="18" charset="0"/>
              </a:rPr>
              <a:t>Plastic Injection</a:t>
            </a:r>
            <a:r>
              <a:rPr lang="en-US" sz="3100" b="1" spc="-10" dirty="0">
                <a:latin typeface="Times New Roman" panose="02020603050405020304" pitchFamily="18" charset="0"/>
                <a:cs typeface="Times New Roman" panose="02020603050405020304" pitchFamily="18" charset="0"/>
              </a:rPr>
              <a:t> </a:t>
            </a:r>
            <a:r>
              <a:rPr lang="en-US" sz="3100" b="1" spc="-5" dirty="0">
                <a:latin typeface="Times New Roman" panose="02020603050405020304" pitchFamily="18" charset="0"/>
                <a:cs typeface="Times New Roman" panose="02020603050405020304" pitchFamily="18" charset="0"/>
              </a:rPr>
              <a:t>Molding</a:t>
            </a:r>
            <a:br>
              <a:rPr lang="en-US" sz="3100" dirty="0">
                <a:latin typeface="Times New Roman" panose="02020603050405020304" pitchFamily="18" charset="0"/>
                <a:cs typeface="Times New Roman" panose="02020603050405020304" pitchFamily="18" charset="0"/>
              </a:rPr>
            </a:br>
            <a:r>
              <a:rPr lang="en-US" sz="3100" spc="-5" dirty="0">
                <a:latin typeface="Times New Roman" panose="02020603050405020304" pitchFamily="18" charset="0"/>
                <a:cs typeface="Times New Roman" panose="02020603050405020304" pitchFamily="18" charset="0"/>
              </a:rPr>
              <a:t>Cycle </a:t>
            </a:r>
            <a:r>
              <a:rPr lang="en-US" sz="3100" dirty="0">
                <a:latin typeface="Times New Roman" panose="02020603050405020304" pitchFamily="18" charset="0"/>
                <a:cs typeface="Times New Roman" panose="02020603050405020304" pitchFamily="18" charset="0"/>
              </a:rPr>
              <a:t>Time</a:t>
            </a:r>
            <a:r>
              <a:rPr lang="en-US" sz="3100" spc="-10" dirty="0">
                <a:latin typeface="Times New Roman" panose="02020603050405020304" pitchFamily="18" charset="0"/>
                <a:cs typeface="Times New Roman" panose="02020603050405020304" pitchFamily="18" charset="0"/>
              </a:rPr>
              <a:t> </a:t>
            </a:r>
            <a:r>
              <a:rPr lang="en-US" sz="3100" spc="-5" dirty="0">
                <a:latin typeface="Times New Roman" panose="02020603050405020304" pitchFamily="18" charset="0"/>
                <a:cs typeface="Times New Roman" panose="02020603050405020304" pitchFamily="18" charset="0"/>
              </a:rPr>
              <a:t>Breakdown</a:t>
            </a:r>
            <a:br>
              <a:rPr lang="en-US" sz="3400" dirty="0">
                <a:solidFill>
                  <a:srgbClr val="FFFFFF"/>
                </a:solidFill>
                <a:latin typeface="Arial"/>
                <a:cs typeface="Arial"/>
              </a:rPr>
            </a:br>
            <a:r>
              <a:rPr lang="en-US" sz="3400" spc="-5" dirty="0">
                <a:solidFill>
                  <a:srgbClr val="FFFFFF"/>
                </a:solidFill>
              </a:rPr>
              <a:t>Cycle </a:t>
            </a:r>
            <a:r>
              <a:rPr lang="en-US" sz="3400" dirty="0">
                <a:solidFill>
                  <a:srgbClr val="FFFFFF"/>
                </a:solidFill>
              </a:rPr>
              <a:t>Time</a:t>
            </a:r>
            <a:r>
              <a:rPr lang="en-US" sz="3400" spc="-10" dirty="0">
                <a:solidFill>
                  <a:srgbClr val="FFFFFF"/>
                </a:solidFill>
              </a:rPr>
              <a:t> </a:t>
            </a:r>
            <a:r>
              <a:rPr lang="en-US" sz="3400" spc="-5" dirty="0" err="1">
                <a:solidFill>
                  <a:srgbClr val="FFFFFF"/>
                </a:solidFill>
              </a:rPr>
              <a:t>Breakdown</a:t>
            </a:r>
            <a:r>
              <a:rPr lang="en-US" sz="3400" b="1" spc="-5" dirty="0" err="1">
                <a:solidFill>
                  <a:srgbClr val="FFFFFF"/>
                </a:solidFill>
                <a:latin typeface="Arial"/>
                <a:cs typeface="Arial"/>
              </a:rPr>
              <a:t>lastic</a:t>
            </a:r>
            <a:r>
              <a:rPr lang="en-US" sz="3400" b="1" spc="-5" dirty="0">
                <a:solidFill>
                  <a:srgbClr val="FFFFFF"/>
                </a:solidFill>
                <a:latin typeface="Arial"/>
                <a:cs typeface="Arial"/>
              </a:rPr>
              <a:t> Injection</a:t>
            </a:r>
            <a:r>
              <a:rPr lang="en-US" sz="3400" b="1" spc="-10" dirty="0">
                <a:solidFill>
                  <a:srgbClr val="FFFFFF"/>
                </a:solidFill>
                <a:latin typeface="Arial"/>
                <a:cs typeface="Arial"/>
              </a:rPr>
              <a:t> </a:t>
            </a:r>
            <a:r>
              <a:rPr lang="en-US" sz="3400" b="1" spc="-5" dirty="0">
                <a:solidFill>
                  <a:srgbClr val="FFFFFF"/>
                </a:solidFill>
                <a:latin typeface="Arial"/>
                <a:cs typeface="Arial"/>
              </a:rPr>
              <a:t>Molding</a:t>
            </a:r>
            <a:br>
              <a:rPr lang="en-US" sz="3400" dirty="0">
                <a:solidFill>
                  <a:srgbClr val="FFFFFF"/>
                </a:solidFill>
                <a:latin typeface="Arial"/>
                <a:cs typeface="Arial"/>
              </a:rPr>
            </a:br>
            <a:r>
              <a:rPr lang="en-US" sz="3400" spc="-5" dirty="0">
                <a:solidFill>
                  <a:srgbClr val="FFFFFF"/>
                </a:solidFill>
              </a:rPr>
              <a:t>Cycle </a:t>
            </a:r>
            <a:r>
              <a:rPr lang="en-US" sz="3400" dirty="0">
                <a:solidFill>
                  <a:srgbClr val="FFFFFF"/>
                </a:solidFill>
              </a:rPr>
              <a:t>Time</a:t>
            </a:r>
            <a:r>
              <a:rPr lang="en-US" sz="3400" spc="-10" dirty="0">
                <a:solidFill>
                  <a:srgbClr val="FFFFFF"/>
                </a:solidFill>
              </a:rPr>
              <a:t> </a:t>
            </a:r>
            <a:r>
              <a:rPr lang="en-US" sz="3400" spc="-5" dirty="0">
                <a:solidFill>
                  <a:srgbClr val="FFFFFF"/>
                </a:solidFill>
              </a:rPr>
              <a:t>Breakdown</a:t>
            </a:r>
            <a:endParaRPr lang="en-IN" sz="3400" dirty="0">
              <a:solidFill>
                <a:srgbClr val="FFFFFF"/>
              </a:solidFill>
            </a:endParaRPr>
          </a:p>
        </p:txBody>
      </p:sp>
      <p:sp>
        <p:nvSpPr>
          <p:cNvPr id="4" name="object 3">
            <a:extLst>
              <a:ext uri="{FF2B5EF4-FFF2-40B4-BE49-F238E27FC236}">
                <a16:creationId xmlns:a16="http://schemas.microsoft.com/office/drawing/2014/main" id="{5EEFD89B-BFEF-5590-F05B-4183F971FF81}"/>
              </a:ext>
            </a:extLst>
          </p:cNvPr>
          <p:cNvSpPr>
            <a:spLocks noGrp="1"/>
          </p:cNvSpPr>
          <p:nvPr>
            <p:ph idx="1"/>
          </p:nvPr>
        </p:nvSpPr>
        <p:spPr>
          <a:xfrm>
            <a:off x="6095999" y="882315"/>
            <a:ext cx="5254754" cy="5294647"/>
          </a:xfrm>
          <a:prstGeom prst="rect">
            <a:avLst/>
          </a:prstGeom>
        </p:spPr>
        <p:txBody>
          <a:bodyPr lIns="0" tIns="0" rIns="0" bIns="0" rtlCol="0">
            <a:normAutofit/>
          </a:bodyPr>
          <a:lstStyle/>
          <a:p>
            <a:pPr marL="0" indent="0">
              <a:buNone/>
            </a:pPr>
            <a:r>
              <a:rPr lang="en-US" sz="2200"/>
              <a:t>.</a:t>
            </a:r>
            <a:endParaRPr lang="en-IN" sz="2200"/>
          </a:p>
        </p:txBody>
      </p:sp>
      <p:sp>
        <p:nvSpPr>
          <p:cNvPr id="5" name="object 3">
            <a:extLst>
              <a:ext uri="{FF2B5EF4-FFF2-40B4-BE49-F238E27FC236}">
                <a16:creationId xmlns:a16="http://schemas.microsoft.com/office/drawing/2014/main" id="{F9AE02A4-93CD-7DF0-A1DA-9CD1BCAC19EB}"/>
              </a:ext>
            </a:extLst>
          </p:cNvPr>
          <p:cNvSpPr txBox="1">
            <a:spLocks/>
          </p:cNvSpPr>
          <p:nvPr/>
        </p:nvSpPr>
        <p:spPr>
          <a:xfrm>
            <a:off x="5823155" y="607397"/>
            <a:ext cx="5574890" cy="5202199"/>
          </a:xfrm>
          <a:prstGeom prst="rect">
            <a:avLst/>
          </a:prstGeom>
          <a:blipFill>
            <a:blip r:embed="rId2" cstate="print"/>
            <a:stretch>
              <a:fillRect/>
            </a:stretch>
          </a:blipFill>
        </p:spPr>
        <p:txBody>
          <a:bodyPr vert="horz" wrap="square"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a:t>
            </a:r>
            <a:endParaRPr lang="en-IN" dirty="0"/>
          </a:p>
        </p:txBody>
      </p:sp>
      <p:sp>
        <p:nvSpPr>
          <p:cNvPr id="3" name="Content Placeholder 2">
            <a:extLst>
              <a:ext uri="{FF2B5EF4-FFF2-40B4-BE49-F238E27FC236}">
                <a16:creationId xmlns:a16="http://schemas.microsoft.com/office/drawing/2014/main" id="{6E98CF8F-F884-D17B-9DE6-AC9D3DDA7D31}"/>
              </a:ext>
            </a:extLst>
          </p:cNvPr>
          <p:cNvSpPr txBox="1">
            <a:spLocks/>
          </p:cNvSpPr>
          <p:nvPr/>
        </p:nvSpPr>
        <p:spPr>
          <a:xfrm>
            <a:off x="587361" y="332478"/>
            <a:ext cx="4468724" cy="549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Times New Roman" panose="02020603050405020304" pitchFamily="18" charset="0"/>
                <a:ea typeface="+mn-lt"/>
                <a:cs typeface="Times New Roman" panose="02020603050405020304" pitchFamily="18" charset="0"/>
              </a:rPr>
              <a:t>INJECTION MOULDED PRODUCTS</a:t>
            </a:r>
          </a:p>
          <a:p>
            <a:pPr marL="0" indent="0">
              <a:buFont typeface="Arial" panose="020B0604020202020204" pitchFamily="34" charset="0"/>
              <a:buNone/>
            </a:pPr>
            <a:endParaRPr lang="en-IN" sz="2000" dirty="0"/>
          </a:p>
        </p:txBody>
      </p:sp>
      <p:sp>
        <p:nvSpPr>
          <p:cNvPr id="6" name="object 5">
            <a:extLst>
              <a:ext uri="{FF2B5EF4-FFF2-40B4-BE49-F238E27FC236}">
                <a16:creationId xmlns:a16="http://schemas.microsoft.com/office/drawing/2014/main" id="{409A59C9-0D79-A626-4D71-A527D7C6A7E3}"/>
              </a:ext>
            </a:extLst>
          </p:cNvPr>
          <p:cNvSpPr/>
          <p:nvPr/>
        </p:nvSpPr>
        <p:spPr>
          <a:xfrm>
            <a:off x="531935" y="1007645"/>
            <a:ext cx="4307340" cy="265671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7" name="Picture 6">
            <a:extLst>
              <a:ext uri="{FF2B5EF4-FFF2-40B4-BE49-F238E27FC236}">
                <a16:creationId xmlns:a16="http://schemas.microsoft.com/office/drawing/2014/main" id="{BA26BB4A-759E-DD4D-7CB9-7C881ADAA9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95" r="8149"/>
          <a:stretch/>
        </p:blipFill>
        <p:spPr bwMode="auto">
          <a:xfrm>
            <a:off x="531935" y="4289113"/>
            <a:ext cx="2289788" cy="23800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BAK1">
            <a:extLst>
              <a:ext uri="{FF2B5EF4-FFF2-40B4-BE49-F238E27FC236}">
                <a16:creationId xmlns:a16="http://schemas.microsoft.com/office/drawing/2014/main" id="{A2E310E1-C04E-588A-527B-E2DBF05E3C3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86759" y="4040373"/>
            <a:ext cx="2289788" cy="252924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a:extLst>
              <a:ext uri="{FF2B5EF4-FFF2-40B4-BE49-F238E27FC236}">
                <a16:creationId xmlns:a16="http://schemas.microsoft.com/office/drawing/2014/main" id="{887B2489-F736-8F61-E68C-76E670A5B6B3}"/>
              </a:ext>
            </a:extLst>
          </p:cNvPr>
          <p:cNvSpPr>
            <a:spLocks noGrp="1"/>
          </p:cNvSpPr>
          <p:nvPr>
            <p:ph type="sldNum" sz="quarter" idx="12"/>
          </p:nvPr>
        </p:nvSpPr>
        <p:spPr/>
        <p:txBody>
          <a:bodyPr/>
          <a:lstStyle/>
          <a:p>
            <a:fld id="{F34BE61F-BFF2-4911-ADA4-AEE5B48EFDCE}" type="slidenum">
              <a:rPr lang="en-US" smtClean="0"/>
              <a:t>17</a:t>
            </a:fld>
            <a:endParaRPr lang="en-US"/>
          </a:p>
        </p:txBody>
      </p:sp>
    </p:spTree>
    <p:extLst>
      <p:ext uri="{BB962C8B-B14F-4D97-AF65-F5344CB8AC3E}">
        <p14:creationId xmlns:p14="http://schemas.microsoft.com/office/powerpoint/2010/main" val="676433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56103-FE68-EEC2-A202-E5CCEBF47060}"/>
              </a:ext>
            </a:extLst>
          </p:cNvPr>
          <p:cNvSpPr>
            <a:spLocks noGrp="1"/>
          </p:cNvSpPr>
          <p:nvPr>
            <p:ph type="title"/>
          </p:nvPr>
        </p:nvSpPr>
        <p:spPr>
          <a:xfrm>
            <a:off x="838200" y="365125"/>
            <a:ext cx="4584405" cy="857619"/>
          </a:xfrm>
        </p:spPr>
        <p:txBody>
          <a:bodyPr>
            <a:normAutofit fontScale="90000"/>
          </a:bodyPr>
          <a:lstStyle/>
          <a:p>
            <a:r>
              <a:rPr lang="en-US" sz="2800" b="1" dirty="0"/>
              <a:t>Injection </a:t>
            </a:r>
            <a:r>
              <a:rPr lang="en-US" sz="2800" b="1" spc="-5" dirty="0"/>
              <a:t>Molding </a:t>
            </a:r>
            <a:r>
              <a:rPr lang="en-US" sz="2800" b="1" dirty="0"/>
              <a:t>Die</a:t>
            </a:r>
            <a:r>
              <a:rPr lang="en-US" sz="2800" b="1" spc="-95" dirty="0"/>
              <a:t> </a:t>
            </a:r>
            <a:r>
              <a:rPr lang="en-US" sz="2800" b="1" dirty="0"/>
              <a:t>Mechanisms Unscrewing</a:t>
            </a:r>
            <a:r>
              <a:rPr lang="en-US" sz="2800" b="1" spc="-50" dirty="0"/>
              <a:t> </a:t>
            </a:r>
            <a:r>
              <a:rPr lang="en-US" sz="2800" b="1" dirty="0"/>
              <a:t>Core</a:t>
            </a:r>
            <a:endParaRPr lang="en-IN" sz="2800" b="1" dirty="0"/>
          </a:p>
        </p:txBody>
      </p:sp>
      <p:sp>
        <p:nvSpPr>
          <p:cNvPr id="3" name="Content Placeholder 2">
            <a:extLst>
              <a:ext uri="{FF2B5EF4-FFF2-40B4-BE49-F238E27FC236}">
                <a16:creationId xmlns:a16="http://schemas.microsoft.com/office/drawing/2014/main" id="{A5ADCC20-5120-894B-B879-CEFC9B6F373F}"/>
              </a:ext>
            </a:extLst>
          </p:cNvPr>
          <p:cNvSpPr>
            <a:spLocks noGrp="1"/>
          </p:cNvSpPr>
          <p:nvPr>
            <p:ph idx="1"/>
          </p:nvPr>
        </p:nvSpPr>
        <p:spPr>
          <a:xfrm>
            <a:off x="-1957536" y="1283918"/>
            <a:ext cx="10515600" cy="4351338"/>
          </a:xfrm>
        </p:spPr>
        <p:txBody>
          <a:bodyPr>
            <a:normAutofit/>
          </a:bodyPr>
          <a:lstStyle/>
          <a:p>
            <a:pPr marL="0" indent="0">
              <a:buNone/>
            </a:pPr>
            <a:r>
              <a:rPr lang="en-US" sz="800" dirty="0"/>
              <a:t>.  </a:t>
            </a:r>
            <a:endParaRPr lang="en-IN" sz="800" dirty="0"/>
          </a:p>
        </p:txBody>
      </p:sp>
      <p:sp>
        <p:nvSpPr>
          <p:cNvPr id="4" name="object 3">
            <a:extLst>
              <a:ext uri="{FF2B5EF4-FFF2-40B4-BE49-F238E27FC236}">
                <a16:creationId xmlns:a16="http://schemas.microsoft.com/office/drawing/2014/main" id="{120B43EA-A543-6828-5E4C-24D270C79BEE}"/>
              </a:ext>
            </a:extLst>
          </p:cNvPr>
          <p:cNvSpPr/>
          <p:nvPr/>
        </p:nvSpPr>
        <p:spPr>
          <a:xfrm>
            <a:off x="310928" y="1825625"/>
            <a:ext cx="5111678" cy="4489700"/>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3">
            <a:extLst>
              <a:ext uri="{FF2B5EF4-FFF2-40B4-BE49-F238E27FC236}">
                <a16:creationId xmlns:a16="http://schemas.microsoft.com/office/drawing/2014/main" id="{42F65EED-E553-1818-A499-65168623D1AC}"/>
              </a:ext>
            </a:extLst>
          </p:cNvPr>
          <p:cNvSpPr/>
          <p:nvPr/>
        </p:nvSpPr>
        <p:spPr>
          <a:xfrm>
            <a:off x="6308135" y="1222744"/>
            <a:ext cx="4630995" cy="379525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Box 6">
            <a:extLst>
              <a:ext uri="{FF2B5EF4-FFF2-40B4-BE49-F238E27FC236}">
                <a16:creationId xmlns:a16="http://schemas.microsoft.com/office/drawing/2014/main" id="{2B6ABEA9-E61F-DC78-A3C5-6072D066B0A5}"/>
              </a:ext>
            </a:extLst>
          </p:cNvPr>
          <p:cNvSpPr txBox="1"/>
          <p:nvPr/>
        </p:nvSpPr>
        <p:spPr>
          <a:xfrm>
            <a:off x="6451305" y="551972"/>
            <a:ext cx="3259249" cy="369332"/>
          </a:xfrm>
          <a:prstGeom prst="rect">
            <a:avLst/>
          </a:prstGeom>
          <a:noFill/>
        </p:spPr>
        <p:txBody>
          <a:bodyPr wrap="square">
            <a:spAutoFit/>
          </a:bodyPr>
          <a:lstStyle/>
          <a:p>
            <a:r>
              <a:rPr lang="en-IN" sz="1800" b="1" spc="-5" dirty="0">
                <a:latin typeface="Arial"/>
                <a:cs typeface="Arial"/>
              </a:rPr>
              <a:t>Reaction </a:t>
            </a:r>
            <a:r>
              <a:rPr lang="en-IN" sz="1800" b="1" dirty="0">
                <a:latin typeface="Arial"/>
                <a:cs typeface="Arial"/>
              </a:rPr>
              <a:t>Injection</a:t>
            </a:r>
            <a:r>
              <a:rPr lang="en-IN" sz="1800" b="1" spc="-85" dirty="0">
                <a:latin typeface="Arial"/>
                <a:cs typeface="Arial"/>
              </a:rPr>
              <a:t> </a:t>
            </a:r>
            <a:r>
              <a:rPr lang="en-IN" sz="1800" b="1" dirty="0">
                <a:latin typeface="Arial"/>
                <a:cs typeface="Arial"/>
              </a:rPr>
              <a:t>Moulding</a:t>
            </a:r>
            <a:endParaRPr lang="en-US" dirty="0"/>
          </a:p>
        </p:txBody>
      </p:sp>
      <p:sp>
        <p:nvSpPr>
          <p:cNvPr id="8" name="object 5">
            <a:extLst>
              <a:ext uri="{FF2B5EF4-FFF2-40B4-BE49-F238E27FC236}">
                <a16:creationId xmlns:a16="http://schemas.microsoft.com/office/drawing/2014/main" id="{96172D56-16AA-44B8-3D77-885ABCDFC96F}"/>
              </a:ext>
            </a:extLst>
          </p:cNvPr>
          <p:cNvSpPr txBox="1">
            <a:spLocks/>
          </p:cNvSpPr>
          <p:nvPr/>
        </p:nvSpPr>
        <p:spPr>
          <a:xfrm>
            <a:off x="5994732" y="4972291"/>
            <a:ext cx="5257800" cy="1356782"/>
          </a:xfrm>
          <a:prstGeom prst="rect">
            <a:avLst/>
          </a:prstGeom>
        </p:spPr>
        <p:txBody>
          <a:bodyPr vert="horz" wrap="square" lIns="0" tIns="149860" rIns="0" bIns="0" rtlCol="0">
            <a:spAutoFit/>
          </a:bodyPr>
          <a:lstStyle>
            <a:defPPr>
              <a:defRPr lang="en-US"/>
            </a:defPPr>
            <a:lvl1pPr marL="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345" indent="-81280">
              <a:lnSpc>
                <a:spcPct val="100000"/>
              </a:lnSpc>
              <a:spcBef>
                <a:spcPts val="1180"/>
              </a:spcBef>
              <a:buSzPct val="94444"/>
              <a:tabLst>
                <a:tab pos="93980" algn="l"/>
              </a:tabLst>
            </a:pPr>
            <a:r>
              <a:rPr lang="en-US" sz="2000" spc="-5" dirty="0">
                <a:latin typeface="Times New Roman" panose="02020603050405020304" pitchFamily="18" charset="0"/>
                <a:cs typeface="Times New Roman" panose="02020603050405020304" pitchFamily="18" charset="0"/>
              </a:rPr>
              <a:t>Large</a:t>
            </a:r>
            <a:r>
              <a:rPr lang="en-US" sz="2000" spc="-8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parts</a:t>
            </a:r>
            <a:endParaRPr lang="en-US" sz="2000" dirty="0">
              <a:latin typeface="Times New Roman" panose="02020603050405020304" pitchFamily="18" charset="0"/>
              <a:cs typeface="Times New Roman" panose="02020603050405020304" pitchFamily="18" charset="0"/>
            </a:endParaRPr>
          </a:p>
          <a:p>
            <a:pPr marL="93345" indent="-81280">
              <a:lnSpc>
                <a:spcPct val="100000"/>
              </a:lnSpc>
              <a:spcBef>
                <a:spcPts val="1080"/>
              </a:spcBef>
              <a:buSzPct val="94444"/>
              <a:tabLst>
                <a:tab pos="93980" algn="l"/>
              </a:tabLst>
            </a:pPr>
            <a:r>
              <a:rPr lang="en-US" sz="2000" spc="-5" dirty="0">
                <a:latin typeface="Times New Roman" panose="02020603050405020304" pitchFamily="18" charset="0"/>
                <a:cs typeface="Times New Roman" panose="02020603050405020304" pitchFamily="18" charset="0"/>
              </a:rPr>
              <a:t>Low</a:t>
            </a:r>
            <a:r>
              <a:rPr lang="en-US" sz="2000" spc="-9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tooling</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cost</a:t>
            </a:r>
            <a:endParaRPr lang="en-US" sz="2000" dirty="0">
              <a:latin typeface="Times New Roman" panose="02020603050405020304" pitchFamily="18" charset="0"/>
              <a:cs typeface="Times New Roman" panose="02020603050405020304" pitchFamily="18" charset="0"/>
            </a:endParaRPr>
          </a:p>
          <a:p>
            <a:pPr marL="93345" indent="-81280">
              <a:lnSpc>
                <a:spcPct val="100000"/>
              </a:lnSpc>
              <a:spcBef>
                <a:spcPts val="1080"/>
              </a:spcBef>
              <a:buSzPct val="94444"/>
              <a:tabLst>
                <a:tab pos="93980" algn="l"/>
              </a:tabLst>
            </a:pPr>
            <a:r>
              <a:rPr lang="en-US" sz="2000" spc="-5" dirty="0">
                <a:latin typeface="Times New Roman" panose="02020603050405020304" pitchFamily="18" charset="0"/>
                <a:cs typeface="Times New Roman" panose="02020603050405020304" pitchFamily="18" charset="0"/>
              </a:rPr>
              <a:t>Car bumpers</a:t>
            </a:r>
            <a:r>
              <a:rPr lang="en-US" sz="2000" spc="-6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are good examples </a:t>
            </a:r>
            <a:r>
              <a:rPr lang="en-US" sz="2000" dirty="0">
                <a:latin typeface="Times New Roman" panose="02020603050405020304" pitchFamily="18" charset="0"/>
                <a:cs typeface="Times New Roman" panose="02020603050405020304" pitchFamily="18" charset="0"/>
              </a:rPr>
              <a:t>for this</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process</a:t>
            </a:r>
            <a:endParaRPr lang="en-US" sz="20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A765CC6-5DA1-6026-0202-8E510D0E80AF}"/>
              </a:ext>
            </a:extLst>
          </p:cNvPr>
          <p:cNvSpPr>
            <a:spLocks noGrp="1"/>
          </p:cNvSpPr>
          <p:nvPr>
            <p:ph type="sldNum" sz="quarter" idx="12"/>
          </p:nvPr>
        </p:nvSpPr>
        <p:spPr/>
        <p:txBody>
          <a:bodyPr/>
          <a:lstStyle/>
          <a:p>
            <a:fld id="{F34BE61F-BFF2-4911-ADA4-AEE5B48EFDCE}" type="slidenum">
              <a:rPr lang="en-US" smtClean="0"/>
              <a:t>18</a:t>
            </a:fld>
            <a:endParaRPr lang="en-US"/>
          </a:p>
        </p:txBody>
      </p:sp>
    </p:spTree>
    <p:extLst>
      <p:ext uri="{BB962C8B-B14F-4D97-AF65-F5344CB8AC3E}">
        <p14:creationId xmlns:p14="http://schemas.microsoft.com/office/powerpoint/2010/main" val="1585677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ADD9-ED1B-2DFF-F287-547DB14E7241}"/>
              </a:ext>
            </a:extLst>
          </p:cNvPr>
          <p:cNvSpPr>
            <a:spLocks noGrp="1"/>
          </p:cNvSpPr>
          <p:nvPr>
            <p:ph type="title"/>
          </p:nvPr>
        </p:nvSpPr>
        <p:spPr>
          <a:xfrm>
            <a:off x="838200" y="673771"/>
            <a:ext cx="7157484" cy="240630"/>
          </a:xfrm>
        </p:spPr>
        <p:txBody>
          <a:bodyPr anchor="t">
            <a:normAutofit fontScale="90000"/>
          </a:bodyPr>
          <a:lstStyle/>
          <a:p>
            <a:r>
              <a:rPr lang="en-IN" sz="2800" b="1" spc="-5" dirty="0">
                <a:latin typeface="Times New Roman" panose="02020603050405020304" pitchFamily="18" charset="0"/>
                <a:cs typeface="Times New Roman" panose="02020603050405020304" pitchFamily="18" charset="0"/>
              </a:rPr>
              <a:t>Injection Moulding</a:t>
            </a:r>
            <a:r>
              <a:rPr lang="en-IN" sz="2800" b="1" spc="15" dirty="0">
                <a:latin typeface="Times New Roman" panose="02020603050405020304" pitchFamily="18" charset="0"/>
                <a:cs typeface="Times New Roman" panose="02020603050405020304" pitchFamily="18" charset="0"/>
              </a:rPr>
              <a:t> </a:t>
            </a:r>
            <a:r>
              <a:rPr lang="en-IN" sz="2800" b="1" spc="-5" dirty="0">
                <a:latin typeface="Times New Roman" panose="02020603050405020304" pitchFamily="18" charset="0"/>
                <a:cs typeface="Times New Roman" panose="02020603050405020304" pitchFamily="18" charset="0"/>
              </a:rPr>
              <a:t>Capabilities abilities</a:t>
            </a:r>
            <a:endParaRPr lang="en-IN" sz="2800"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E9A01130-9C7A-ABDA-AFAF-3632C95BBCA5}"/>
              </a:ext>
            </a:extLst>
          </p:cNvPr>
          <p:cNvGraphicFramePr>
            <a:graphicFrameLocks noGrp="1"/>
          </p:cNvGraphicFramePr>
          <p:nvPr>
            <p:ph idx="1"/>
            <p:extLst>
              <p:ext uri="{D42A27DB-BD31-4B8C-83A1-F6EECF244321}">
                <p14:modId xmlns:p14="http://schemas.microsoft.com/office/powerpoint/2010/main" val="1884417885"/>
              </p:ext>
            </p:extLst>
          </p:nvPr>
        </p:nvGraphicFramePr>
        <p:xfrm>
          <a:off x="1800011" y="794086"/>
          <a:ext cx="7354621"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B24A5A6-C113-00C0-3D9E-5377EA0ECE1E}"/>
              </a:ext>
            </a:extLst>
          </p:cNvPr>
          <p:cNvSpPr>
            <a:spLocks noGrp="1"/>
          </p:cNvSpPr>
          <p:nvPr>
            <p:ph type="sldNum" sz="quarter" idx="12"/>
          </p:nvPr>
        </p:nvSpPr>
        <p:spPr/>
        <p:txBody>
          <a:bodyPr/>
          <a:lstStyle/>
          <a:p>
            <a:fld id="{F34BE61F-BFF2-4911-ADA4-AEE5B48EFDCE}" type="slidenum">
              <a:rPr lang="en-US" smtClean="0"/>
              <a:t>19</a:t>
            </a:fld>
            <a:endParaRPr lang="en-US"/>
          </a:p>
        </p:txBody>
      </p:sp>
    </p:spTree>
    <p:extLst>
      <p:ext uri="{BB962C8B-B14F-4D97-AF65-F5344CB8AC3E}">
        <p14:creationId xmlns:p14="http://schemas.microsoft.com/office/powerpoint/2010/main" val="2942145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7D7B-F4C6-8AEC-4B0C-759A4E320F0F}"/>
              </a:ext>
            </a:extLst>
          </p:cNvPr>
          <p:cNvSpPr>
            <a:spLocks noGrp="1"/>
          </p:cNvSpPr>
          <p:nvPr>
            <p:ph type="title"/>
          </p:nvPr>
        </p:nvSpPr>
        <p:spPr>
          <a:xfrm>
            <a:off x="4359613" y="151116"/>
            <a:ext cx="2780489" cy="782739"/>
          </a:xfrm>
        </p:spPr>
        <p:txBody>
          <a:bodyPr/>
          <a:lstStyle/>
          <a:p>
            <a:r>
              <a:rPr lang="en-US" dirty="0"/>
              <a:t>CONTENTS</a:t>
            </a:r>
          </a:p>
        </p:txBody>
      </p:sp>
      <p:sp>
        <p:nvSpPr>
          <p:cNvPr id="3" name="Content Placeholder 2">
            <a:extLst>
              <a:ext uri="{FF2B5EF4-FFF2-40B4-BE49-F238E27FC236}">
                <a16:creationId xmlns:a16="http://schemas.microsoft.com/office/drawing/2014/main" id="{C85F5E06-82B5-8164-9075-0276BA14F579}"/>
              </a:ext>
            </a:extLst>
          </p:cNvPr>
          <p:cNvSpPr>
            <a:spLocks noGrp="1"/>
          </p:cNvSpPr>
          <p:nvPr>
            <p:ph idx="1"/>
          </p:nvPr>
        </p:nvSpPr>
        <p:spPr>
          <a:xfrm>
            <a:off x="492056" y="933854"/>
            <a:ext cx="8146106" cy="5773030"/>
          </a:xfrm>
        </p:spPr>
        <p:txBody>
          <a:bodyPr>
            <a:normAutofit fontScale="92500" lnSpcReduction="10000"/>
          </a:bodyPr>
          <a:lstStyle/>
          <a:p>
            <a:pPr marL="0" indent="0">
              <a:buNone/>
            </a:pPr>
            <a:r>
              <a:rPr lang="en-US" sz="2200" dirty="0">
                <a:latin typeface="Times New Roman" panose="02020603050405020304" pitchFamily="18" charset="0"/>
                <a:cs typeface="Times New Roman" panose="02020603050405020304" pitchFamily="18" charset="0"/>
              </a:rPr>
              <a:t>4.2.1 INTRODUCTION </a:t>
            </a:r>
          </a:p>
          <a:p>
            <a:pPr marL="0" indent="0">
              <a:buNone/>
            </a:pPr>
            <a:r>
              <a:rPr lang="en-US" sz="2200" dirty="0">
                <a:latin typeface="Times New Roman" panose="02020603050405020304" pitchFamily="18" charset="0"/>
                <a:cs typeface="Times New Roman" panose="02020603050405020304" pitchFamily="18" charset="0"/>
              </a:rPr>
              <a:t>4.2.2 TYPES OF PLASTICS</a:t>
            </a:r>
          </a:p>
          <a:p>
            <a:pPr marL="0" indent="0">
              <a:buNone/>
            </a:pPr>
            <a:r>
              <a:rPr lang="en-US" sz="2200" dirty="0">
                <a:latin typeface="Times New Roman" panose="02020603050405020304" pitchFamily="18" charset="0"/>
                <a:cs typeface="Times New Roman" panose="02020603050405020304" pitchFamily="18" charset="0"/>
              </a:rPr>
              <a:t>4.2.3 CHARACTERISTICS OF FORMING AND SHAPING PROCESS</a:t>
            </a:r>
          </a:p>
          <a:p>
            <a:pPr marL="0" indent="0">
              <a:buNone/>
            </a:pPr>
            <a:r>
              <a:rPr lang="en-US" sz="2200" dirty="0">
                <a:latin typeface="Times New Roman" panose="02020603050405020304" pitchFamily="18" charset="0"/>
                <a:cs typeface="Times New Roman" panose="02020603050405020304" pitchFamily="18" charset="0"/>
              </a:rPr>
              <a:t>4.2.4 MOULDING OF THERMOPLASTICS</a:t>
            </a:r>
          </a:p>
          <a:p>
            <a:pPr marL="0" indent="0">
              <a:buNone/>
            </a:pPr>
            <a:r>
              <a:rPr lang="en-US" sz="2200" dirty="0">
                <a:latin typeface="Times New Roman" panose="02020603050405020304" pitchFamily="18" charset="0"/>
                <a:cs typeface="Times New Roman" panose="02020603050405020304" pitchFamily="18" charset="0"/>
              </a:rPr>
              <a:t>          4.2.4.1 INJECTION MOULDING</a:t>
            </a:r>
          </a:p>
          <a:p>
            <a:pPr marL="0" indent="0">
              <a:buNone/>
            </a:pPr>
            <a:r>
              <a:rPr lang="en-US" sz="2200" dirty="0">
                <a:latin typeface="Times New Roman" panose="02020603050405020304" pitchFamily="18" charset="0"/>
                <a:cs typeface="Times New Roman" panose="02020603050405020304" pitchFamily="18" charset="0"/>
              </a:rPr>
              <a:t>         4.2.4.2 BLOW MOULDING</a:t>
            </a:r>
          </a:p>
          <a:p>
            <a:pPr marL="0" indent="0">
              <a:buNone/>
            </a:pPr>
            <a:r>
              <a:rPr lang="en-US" sz="2200" dirty="0">
                <a:latin typeface="Times New Roman" panose="02020603050405020304" pitchFamily="18" charset="0"/>
                <a:cs typeface="Times New Roman" panose="02020603050405020304" pitchFamily="18" charset="0"/>
              </a:rPr>
              <a:t>         4.2.4.3 ROTATIONAL MOULDING</a:t>
            </a:r>
          </a:p>
          <a:p>
            <a:pPr marL="0" indent="0">
              <a:buNone/>
            </a:pPr>
            <a:r>
              <a:rPr lang="en-US" sz="2200" dirty="0">
                <a:latin typeface="Times New Roman" panose="02020603050405020304" pitchFamily="18" charset="0"/>
                <a:cs typeface="Times New Roman" panose="02020603050405020304" pitchFamily="18" charset="0"/>
              </a:rPr>
              <a:t>         4.2.4.4 FILM BLOWING</a:t>
            </a:r>
          </a:p>
          <a:p>
            <a:pPr marL="0" indent="0">
              <a:buNone/>
            </a:pPr>
            <a:r>
              <a:rPr lang="en-US" sz="2200" dirty="0">
                <a:latin typeface="Times New Roman" panose="02020603050405020304" pitchFamily="18" charset="0"/>
                <a:cs typeface="Times New Roman" panose="02020603050405020304" pitchFamily="18" charset="0"/>
              </a:rPr>
              <a:t>         4.2.4.5 EXTRUSION</a:t>
            </a:r>
          </a:p>
          <a:p>
            <a:pPr marL="0" indent="0">
              <a:buNone/>
            </a:pPr>
            <a:r>
              <a:rPr lang="en-US" sz="2200" dirty="0">
                <a:latin typeface="Times New Roman" panose="02020603050405020304" pitchFamily="18" charset="0"/>
                <a:cs typeface="Times New Roman" panose="02020603050405020304" pitchFamily="18" charset="0"/>
              </a:rPr>
              <a:t>         4.2.4.6 THERMOFORMING</a:t>
            </a:r>
          </a:p>
          <a:p>
            <a:pPr marL="0" indent="0">
              <a:buNone/>
            </a:pPr>
            <a:r>
              <a:rPr lang="en-US" sz="2200" dirty="0">
                <a:latin typeface="Times New Roman" panose="02020603050405020304" pitchFamily="18" charset="0"/>
                <a:cs typeface="Times New Roman" panose="02020603050405020304" pitchFamily="18" charset="0"/>
              </a:rPr>
              <a:t>4.2.5 MOULDING OF THERMOSETS</a:t>
            </a:r>
          </a:p>
          <a:p>
            <a:pPr marL="0" indent="0">
              <a:buNone/>
            </a:pPr>
            <a:r>
              <a:rPr lang="en-US" sz="2200" dirty="0">
                <a:latin typeface="Times New Roman" panose="02020603050405020304" pitchFamily="18" charset="0"/>
                <a:cs typeface="Times New Roman" panose="02020603050405020304" pitchFamily="18" charset="0"/>
              </a:rPr>
              <a:t>         4.2.5.1 COMPRESSION MOULDING</a:t>
            </a:r>
          </a:p>
          <a:p>
            <a:pPr marL="0" indent="0">
              <a:buNone/>
            </a:pPr>
            <a:r>
              <a:rPr lang="en-US" sz="2200" dirty="0">
                <a:latin typeface="Times New Roman" panose="02020603050405020304" pitchFamily="18" charset="0"/>
                <a:cs typeface="Times New Roman" panose="02020603050405020304" pitchFamily="18" charset="0"/>
              </a:rPr>
              <a:t>         4.2.5.2 TRANSFER MOULDING</a:t>
            </a:r>
          </a:p>
          <a:p>
            <a:pPr marL="0" indent="0">
              <a:buNone/>
            </a:pPr>
            <a:r>
              <a:rPr lang="en-US" sz="2200" dirty="0">
                <a:latin typeface="Times New Roman" panose="02020603050405020304" pitchFamily="18" charset="0"/>
                <a:cs typeface="Times New Roman" panose="02020603050405020304" pitchFamily="18" charset="0"/>
              </a:rPr>
              <a:t>4.2.6 BONDING OF THERMOPLASTICS</a:t>
            </a:r>
          </a:p>
          <a:p>
            <a:pPr marL="0" indent="0">
              <a:buNone/>
            </a:pPr>
            <a:r>
              <a:rPr lang="en-US" dirty="0"/>
              <a:t> </a:t>
            </a:r>
          </a:p>
        </p:txBody>
      </p:sp>
      <p:sp>
        <p:nvSpPr>
          <p:cNvPr id="4" name="Slide Number Placeholder 3">
            <a:extLst>
              <a:ext uri="{FF2B5EF4-FFF2-40B4-BE49-F238E27FC236}">
                <a16:creationId xmlns:a16="http://schemas.microsoft.com/office/drawing/2014/main" id="{774A3E88-DF65-0DD1-25C5-6AB9C7D87086}"/>
              </a:ext>
            </a:extLst>
          </p:cNvPr>
          <p:cNvSpPr>
            <a:spLocks noGrp="1"/>
          </p:cNvSpPr>
          <p:nvPr>
            <p:ph type="sldNum" sz="quarter" idx="12"/>
          </p:nvPr>
        </p:nvSpPr>
        <p:spPr/>
        <p:txBody>
          <a:bodyPr/>
          <a:lstStyle/>
          <a:p>
            <a:fld id="{F34BE61F-BFF2-4911-ADA4-AEE5B48EFDCE}" type="slidenum">
              <a:rPr lang="en-US" smtClean="0"/>
              <a:t>2</a:t>
            </a:fld>
            <a:endParaRPr lang="en-US"/>
          </a:p>
        </p:txBody>
      </p:sp>
    </p:spTree>
    <p:extLst>
      <p:ext uri="{BB962C8B-B14F-4D97-AF65-F5344CB8AC3E}">
        <p14:creationId xmlns:p14="http://schemas.microsoft.com/office/powerpoint/2010/main" val="1931193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480F5785-4C2D-4CEB-A144-0BAE8CEDBFF1}"/>
              </a:ext>
            </a:extLst>
          </p:cNvPr>
          <p:cNvSpPr>
            <a:spLocks noGrp="1" noChangeArrowheads="1"/>
          </p:cNvSpPr>
          <p:nvPr>
            <p:ph type="title"/>
          </p:nvPr>
        </p:nvSpPr>
        <p:spPr>
          <a:xfrm>
            <a:off x="440432" y="461482"/>
            <a:ext cx="6739258" cy="561064"/>
          </a:xfrm>
        </p:spPr>
        <p:txBody>
          <a:bodyPr>
            <a:normAutofit fontScale="90000"/>
          </a:bodyPr>
          <a:lstStyle/>
          <a:p>
            <a:r>
              <a:rPr lang="en-US" sz="3100" dirty="0">
                <a:latin typeface="Times New Roman" panose="02020603050405020304" pitchFamily="18" charset="0"/>
                <a:cs typeface="Times New Roman" panose="02020603050405020304" pitchFamily="18" charset="0"/>
              </a:rPr>
              <a:t>4.2.4.2 BLOW MOULDING</a:t>
            </a:r>
            <a:br>
              <a:rPr lang="en-US" dirty="0"/>
            </a:br>
            <a:endParaRPr lang="en-GB" altLang="fr-FR" dirty="0"/>
          </a:p>
        </p:txBody>
      </p:sp>
      <p:sp>
        <p:nvSpPr>
          <p:cNvPr id="10" name="Espace réservé du numéro de diapositive 9">
            <a:extLst>
              <a:ext uri="{FF2B5EF4-FFF2-40B4-BE49-F238E27FC236}">
                <a16:creationId xmlns:a16="http://schemas.microsoft.com/office/drawing/2014/main" id="{E8B1EF1E-D207-784D-AADB-3F97C504615C}"/>
              </a:ext>
            </a:extLst>
          </p:cNvPr>
          <p:cNvSpPr>
            <a:spLocks noGrp="1"/>
          </p:cNvSpPr>
          <p:nvPr>
            <p:ph type="sldNum" sz="quarter" idx="11"/>
          </p:nvPr>
        </p:nvSpPr>
        <p:spPr/>
        <p:txBody>
          <a:bodyPr/>
          <a:lstStyle/>
          <a:p>
            <a:fld id="{4E950855-28E0-B842-9330-3B380073FD02}" type="slidenum">
              <a:rPr lang="fr-FR" smtClean="0"/>
              <a:pPr/>
              <a:t>20</a:t>
            </a:fld>
            <a:endParaRPr lang="fr-FR" dirty="0"/>
          </a:p>
        </p:txBody>
      </p:sp>
      <p:sp>
        <p:nvSpPr>
          <p:cNvPr id="5130" name="Rectangle 9">
            <a:extLst>
              <a:ext uri="{FF2B5EF4-FFF2-40B4-BE49-F238E27FC236}">
                <a16:creationId xmlns:a16="http://schemas.microsoft.com/office/drawing/2014/main" id="{A15A0276-3EE6-4BF4-A89D-93302CF36DA5}"/>
              </a:ext>
            </a:extLst>
          </p:cNvPr>
          <p:cNvSpPr>
            <a:spLocks noGrp="1" noChangeArrowheads="1"/>
          </p:cNvSpPr>
          <p:nvPr>
            <p:ph sz="quarter" idx="12"/>
          </p:nvPr>
        </p:nvSpPr>
        <p:spPr>
          <a:xfrm>
            <a:off x="300052" y="1534611"/>
            <a:ext cx="10974002" cy="2112236"/>
          </a:xfrm>
        </p:spPr>
        <p:txBody>
          <a:bodyPr>
            <a:normAutofit fontScale="92500" lnSpcReduction="10000"/>
          </a:bodyPr>
          <a:lstStyle/>
          <a:p>
            <a:pPr marL="0" indent="0">
              <a:buNone/>
            </a:pPr>
            <a:r>
              <a:rPr lang="en-GB" altLang="fr-FR" sz="1600" b="1" dirty="0"/>
              <a:t>Process</a:t>
            </a:r>
          </a:p>
          <a:p>
            <a:r>
              <a:rPr lang="en-GB" altLang="fr-FR" sz="2000" dirty="0">
                <a:latin typeface="Times New Roman" panose="02020603050405020304" pitchFamily="18" charset="0"/>
                <a:ea typeface="+mn-lt"/>
                <a:cs typeface="Times New Roman" panose="02020603050405020304" pitchFamily="18" charset="0"/>
              </a:rPr>
              <a:t>The cycle starts with the mould open (1). A hollow length of plastic, called a parison, is extruded down between two halves of the mould (2). </a:t>
            </a:r>
          </a:p>
          <a:p>
            <a:pPr algn="just"/>
            <a:r>
              <a:rPr lang="en-US" altLang="fr-FR" sz="2000" dirty="0">
                <a:latin typeface="Times New Roman" panose="02020603050405020304" pitchFamily="18" charset="0"/>
                <a:ea typeface="+mn-lt"/>
                <a:cs typeface="Times New Roman" panose="02020603050405020304" pitchFamily="18" charset="0"/>
              </a:rPr>
              <a:t>The </a:t>
            </a:r>
            <a:r>
              <a:rPr lang="en-US" altLang="fr-FR" sz="2000" dirty="0" err="1">
                <a:latin typeface="Times New Roman" panose="02020603050405020304" pitchFamily="18" charset="0"/>
                <a:ea typeface="+mn-lt"/>
                <a:cs typeface="Times New Roman" panose="02020603050405020304" pitchFamily="18" charset="0"/>
              </a:rPr>
              <a:t>mould</a:t>
            </a:r>
            <a:r>
              <a:rPr lang="en-US" altLang="fr-FR" sz="2000" dirty="0">
                <a:latin typeface="Times New Roman" panose="02020603050405020304" pitchFamily="18" charset="0"/>
                <a:ea typeface="+mn-lt"/>
                <a:cs typeface="Times New Roman" panose="02020603050405020304" pitchFamily="18" charset="0"/>
              </a:rPr>
              <a:t> closes and compressed air is blown into the inside of the parison which inflates it, pushing the soft plastic hard against the cold surfaces of the </a:t>
            </a:r>
            <a:r>
              <a:rPr lang="en-US" altLang="fr-FR" sz="2000" dirty="0" err="1">
                <a:latin typeface="Times New Roman" panose="02020603050405020304" pitchFamily="18" charset="0"/>
                <a:ea typeface="+mn-lt"/>
                <a:cs typeface="Times New Roman" panose="02020603050405020304" pitchFamily="18" charset="0"/>
              </a:rPr>
              <a:t>mould</a:t>
            </a:r>
            <a:r>
              <a:rPr lang="en-US" altLang="fr-FR" sz="2000" dirty="0">
                <a:latin typeface="Times New Roman" panose="02020603050405020304" pitchFamily="18" charset="0"/>
                <a:ea typeface="+mn-lt"/>
                <a:cs typeface="Times New Roman" panose="02020603050405020304" pitchFamily="18" charset="0"/>
              </a:rPr>
              <a:t> (3). The plastic is cooled by the </a:t>
            </a:r>
            <a:r>
              <a:rPr lang="en-US" altLang="fr-FR" sz="2000" dirty="0" err="1">
                <a:latin typeface="Times New Roman" panose="02020603050405020304" pitchFamily="18" charset="0"/>
                <a:ea typeface="+mn-lt"/>
                <a:cs typeface="Times New Roman" panose="02020603050405020304" pitchFamily="18" charset="0"/>
              </a:rPr>
              <a:t>mould</a:t>
            </a:r>
            <a:r>
              <a:rPr lang="en-US" altLang="fr-FR" sz="2000" dirty="0">
                <a:latin typeface="Times New Roman" panose="02020603050405020304" pitchFamily="18" charset="0"/>
                <a:ea typeface="+mn-lt"/>
                <a:cs typeface="Times New Roman" panose="02020603050405020304" pitchFamily="18" charset="0"/>
              </a:rPr>
              <a:t>, causing it to harden quickly (4).  The </a:t>
            </a:r>
            <a:r>
              <a:rPr lang="en-US" altLang="fr-FR" sz="2000" dirty="0" err="1">
                <a:latin typeface="Times New Roman" panose="02020603050405020304" pitchFamily="18" charset="0"/>
                <a:ea typeface="+mn-lt"/>
                <a:cs typeface="Times New Roman" panose="02020603050405020304" pitchFamily="18" charset="0"/>
              </a:rPr>
              <a:t>mould</a:t>
            </a:r>
            <a:r>
              <a:rPr lang="en-US" altLang="fr-FR" sz="2000" dirty="0">
                <a:latin typeface="Times New Roman" panose="02020603050405020304" pitchFamily="18" charset="0"/>
                <a:ea typeface="+mn-lt"/>
                <a:cs typeface="Times New Roman" panose="02020603050405020304" pitchFamily="18" charset="0"/>
              </a:rPr>
              <a:t> is then opened, the </a:t>
            </a:r>
            <a:r>
              <a:rPr lang="en-US" altLang="fr-FR" sz="2000" dirty="0" err="1">
                <a:latin typeface="Times New Roman" panose="02020603050405020304" pitchFamily="18" charset="0"/>
                <a:ea typeface="+mn-lt"/>
                <a:cs typeface="Times New Roman" panose="02020603050405020304" pitchFamily="18" charset="0"/>
              </a:rPr>
              <a:t>moulding</a:t>
            </a:r>
            <a:r>
              <a:rPr lang="en-US" altLang="fr-FR" sz="2000" dirty="0">
                <a:latin typeface="Times New Roman" panose="02020603050405020304" pitchFamily="18" charset="0"/>
                <a:ea typeface="+mn-lt"/>
                <a:cs typeface="Times New Roman" panose="02020603050405020304" pitchFamily="18" charset="0"/>
              </a:rPr>
              <a:t> ejected and the waste (called flash) is trimmed off with a knife (5).</a:t>
            </a:r>
          </a:p>
          <a:p>
            <a:endParaRPr lang="en-GB" altLang="fr-FR" sz="1600" dirty="0"/>
          </a:p>
        </p:txBody>
      </p:sp>
      <p:sp>
        <p:nvSpPr>
          <p:cNvPr id="5129" name="Rectangle 8">
            <a:extLst>
              <a:ext uri="{FF2B5EF4-FFF2-40B4-BE49-F238E27FC236}">
                <a16:creationId xmlns:a16="http://schemas.microsoft.com/office/drawing/2014/main" id="{0D260DC0-09C8-4E97-9A8C-6EFA257EFF7F}"/>
              </a:ext>
            </a:extLst>
          </p:cNvPr>
          <p:cNvSpPr>
            <a:spLocks noChangeArrowheads="1"/>
          </p:cNvSpPr>
          <p:nvPr/>
        </p:nvSpPr>
        <p:spPr bwMode="auto">
          <a:xfrm>
            <a:off x="300052" y="772658"/>
            <a:ext cx="109740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algn="ctr" eaLnBrk="1" hangingPunct="1">
              <a:lnSpc>
                <a:spcPct val="80000"/>
              </a:lnSpc>
              <a:spcBef>
                <a:spcPts val="1000"/>
              </a:spcBef>
            </a:pPr>
            <a:r>
              <a:rPr lang="en-US" altLang="fr-FR" sz="2000" dirty="0">
                <a:latin typeface="Times New Roman" panose="02020603050405020304" pitchFamily="18" charset="0"/>
                <a:ea typeface="+mn-lt"/>
              </a:rPr>
              <a:t>Extrusion blow </a:t>
            </a:r>
            <a:r>
              <a:rPr lang="en-US" altLang="fr-FR" sz="2000" dirty="0" err="1">
                <a:latin typeface="Times New Roman" panose="02020603050405020304" pitchFamily="18" charset="0"/>
                <a:ea typeface="+mn-lt"/>
              </a:rPr>
              <a:t>moulding</a:t>
            </a:r>
            <a:r>
              <a:rPr lang="en-US" altLang="fr-FR" sz="2000" dirty="0">
                <a:latin typeface="Times New Roman" panose="02020603050405020304" pitchFamily="18" charset="0"/>
                <a:ea typeface="+mn-lt"/>
              </a:rPr>
              <a:t> is an automated  process that is used extensively to make bottles and other lightweight, hollow parts from thermoplastic materials. </a:t>
            </a:r>
          </a:p>
        </p:txBody>
      </p:sp>
      <p:grpSp>
        <p:nvGrpSpPr>
          <p:cNvPr id="9" name="Groupe 8">
            <a:extLst>
              <a:ext uri="{FF2B5EF4-FFF2-40B4-BE49-F238E27FC236}">
                <a16:creationId xmlns:a16="http://schemas.microsoft.com/office/drawing/2014/main" id="{AE386C77-51CF-5E46-A4F8-B75D6059FF5D}"/>
              </a:ext>
            </a:extLst>
          </p:cNvPr>
          <p:cNvGrpSpPr/>
          <p:nvPr/>
        </p:nvGrpSpPr>
        <p:grpSpPr>
          <a:xfrm>
            <a:off x="225624" y="3708135"/>
            <a:ext cx="10782776" cy="1259740"/>
            <a:chOff x="138050" y="3759994"/>
            <a:chExt cx="8560592" cy="1000125"/>
          </a:xfrm>
        </p:grpSpPr>
        <p:pic>
          <p:nvPicPr>
            <p:cNvPr id="5124" name="Picture 3">
              <a:extLst>
                <a:ext uri="{FF2B5EF4-FFF2-40B4-BE49-F238E27FC236}">
                  <a16:creationId xmlns:a16="http://schemas.microsoft.com/office/drawing/2014/main" id="{70AE754C-54CA-4F60-9036-E725A84D7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12" y="3777854"/>
              <a:ext cx="1600200" cy="98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4">
              <a:extLst>
                <a:ext uri="{FF2B5EF4-FFF2-40B4-BE49-F238E27FC236}">
                  <a16:creationId xmlns:a16="http://schemas.microsoft.com/office/drawing/2014/main" id="{C8949A52-AF69-4AE8-BE11-165B6AF76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12" y="3777854"/>
              <a:ext cx="16002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5">
              <a:extLst>
                <a:ext uri="{FF2B5EF4-FFF2-40B4-BE49-F238E27FC236}">
                  <a16:creationId xmlns:a16="http://schemas.microsoft.com/office/drawing/2014/main" id="{E4F876C5-95F0-42C9-8EC5-03B63CC2D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677" y="3771900"/>
              <a:ext cx="1600200" cy="97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6">
              <a:extLst>
                <a:ext uri="{FF2B5EF4-FFF2-40B4-BE49-F238E27FC236}">
                  <a16:creationId xmlns:a16="http://schemas.microsoft.com/office/drawing/2014/main" id="{43161723-B096-4606-9883-1961F39C4B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0846" y="3777854"/>
              <a:ext cx="16002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7">
              <a:extLst>
                <a:ext uri="{FF2B5EF4-FFF2-40B4-BE49-F238E27FC236}">
                  <a16:creationId xmlns:a16="http://schemas.microsoft.com/office/drawing/2014/main" id="{15F4D81A-0927-426C-A44D-B07D4ED2F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8442" y="3777854"/>
              <a:ext cx="16002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Text Box 12">
              <a:extLst>
                <a:ext uri="{FF2B5EF4-FFF2-40B4-BE49-F238E27FC236}">
                  <a16:creationId xmlns:a16="http://schemas.microsoft.com/office/drawing/2014/main" id="{A110F54A-71C2-4DE9-A774-816366A77230}"/>
                </a:ext>
              </a:extLst>
            </p:cNvPr>
            <p:cNvSpPr txBox="1">
              <a:spLocks noChangeArrowheads="1"/>
            </p:cNvSpPr>
            <p:nvPr/>
          </p:nvSpPr>
          <p:spPr bwMode="auto">
            <a:xfrm>
              <a:off x="138050" y="3773091"/>
              <a:ext cx="323850" cy="18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spcBef>
                  <a:spcPct val="50000"/>
                </a:spcBef>
              </a:pPr>
              <a:r>
                <a:rPr lang="en-GB" altLang="fr-FR" sz="933"/>
                <a:t>(1)</a:t>
              </a:r>
              <a:endParaRPr lang="en-US" altLang="fr-FR" sz="933"/>
            </a:p>
          </p:txBody>
        </p:sp>
        <p:sp>
          <p:nvSpPr>
            <p:cNvPr id="5134" name="Text Box 13">
              <a:extLst>
                <a:ext uri="{FF2B5EF4-FFF2-40B4-BE49-F238E27FC236}">
                  <a16:creationId xmlns:a16="http://schemas.microsoft.com/office/drawing/2014/main" id="{D2DE2E20-28A9-411D-ABD8-C1533409D7CC}"/>
                </a:ext>
              </a:extLst>
            </p:cNvPr>
            <p:cNvSpPr txBox="1">
              <a:spLocks noChangeArrowheads="1"/>
            </p:cNvSpPr>
            <p:nvPr/>
          </p:nvSpPr>
          <p:spPr bwMode="auto">
            <a:xfrm>
              <a:off x="1865647" y="3773091"/>
              <a:ext cx="323850" cy="18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spcBef>
                  <a:spcPct val="50000"/>
                </a:spcBef>
              </a:pPr>
              <a:r>
                <a:rPr lang="en-GB" altLang="fr-FR" sz="933"/>
                <a:t>(2)</a:t>
              </a:r>
              <a:endParaRPr lang="en-US" altLang="fr-FR" sz="933"/>
            </a:p>
          </p:txBody>
        </p:sp>
        <p:sp>
          <p:nvSpPr>
            <p:cNvPr id="5135" name="Text Box 14">
              <a:extLst>
                <a:ext uri="{FF2B5EF4-FFF2-40B4-BE49-F238E27FC236}">
                  <a16:creationId xmlns:a16="http://schemas.microsoft.com/office/drawing/2014/main" id="{AEEBD7F7-20F3-4D9E-BB78-69C94043A89B}"/>
                </a:ext>
              </a:extLst>
            </p:cNvPr>
            <p:cNvSpPr txBox="1">
              <a:spLocks noChangeArrowheads="1"/>
            </p:cNvSpPr>
            <p:nvPr/>
          </p:nvSpPr>
          <p:spPr bwMode="auto">
            <a:xfrm>
              <a:off x="3607529" y="3771900"/>
              <a:ext cx="323850" cy="18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spcBef>
                  <a:spcPct val="50000"/>
                </a:spcBef>
              </a:pPr>
              <a:r>
                <a:rPr lang="en-GB" altLang="fr-FR" sz="933"/>
                <a:t>(3)</a:t>
              </a:r>
              <a:endParaRPr lang="en-US" altLang="fr-FR" sz="933"/>
            </a:p>
          </p:txBody>
        </p:sp>
        <p:sp>
          <p:nvSpPr>
            <p:cNvPr id="5136" name="Text Box 15">
              <a:extLst>
                <a:ext uri="{FF2B5EF4-FFF2-40B4-BE49-F238E27FC236}">
                  <a16:creationId xmlns:a16="http://schemas.microsoft.com/office/drawing/2014/main" id="{B23AA46A-3CD8-49BD-9F36-C42BD2B84002}"/>
                </a:ext>
              </a:extLst>
            </p:cNvPr>
            <p:cNvSpPr txBox="1">
              <a:spLocks noChangeArrowheads="1"/>
            </p:cNvSpPr>
            <p:nvPr/>
          </p:nvSpPr>
          <p:spPr bwMode="auto">
            <a:xfrm>
              <a:off x="5335127" y="3759994"/>
              <a:ext cx="323850" cy="18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spcBef>
                  <a:spcPct val="50000"/>
                </a:spcBef>
              </a:pPr>
              <a:r>
                <a:rPr lang="en-GB" altLang="fr-FR" sz="933"/>
                <a:t>(4)</a:t>
              </a:r>
              <a:endParaRPr lang="en-US" altLang="fr-FR" sz="933"/>
            </a:p>
          </p:txBody>
        </p:sp>
        <p:sp>
          <p:nvSpPr>
            <p:cNvPr id="5137" name="Text Box 16">
              <a:extLst>
                <a:ext uri="{FF2B5EF4-FFF2-40B4-BE49-F238E27FC236}">
                  <a16:creationId xmlns:a16="http://schemas.microsoft.com/office/drawing/2014/main" id="{057E9CA9-FAFF-4903-B9DC-473168976F03}"/>
                </a:ext>
              </a:extLst>
            </p:cNvPr>
            <p:cNvSpPr txBox="1">
              <a:spLocks noChangeArrowheads="1"/>
            </p:cNvSpPr>
            <p:nvPr/>
          </p:nvSpPr>
          <p:spPr bwMode="auto">
            <a:xfrm>
              <a:off x="7063914" y="3759994"/>
              <a:ext cx="323850" cy="18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spcBef>
                  <a:spcPct val="50000"/>
                </a:spcBef>
              </a:pPr>
              <a:r>
                <a:rPr lang="en-GB" altLang="fr-FR" sz="933"/>
                <a:t>(5)</a:t>
              </a:r>
              <a:endParaRPr lang="en-US" altLang="fr-FR" sz="933"/>
            </a:p>
          </p:txBody>
        </p:sp>
      </p:grpSp>
      <p:sp>
        <p:nvSpPr>
          <p:cNvPr id="4" name="Content Placeholder 2">
            <a:extLst>
              <a:ext uri="{FF2B5EF4-FFF2-40B4-BE49-F238E27FC236}">
                <a16:creationId xmlns:a16="http://schemas.microsoft.com/office/drawing/2014/main" id="{16B4581C-3E0D-511F-3D4D-9AC7D8B63A13}"/>
              </a:ext>
            </a:extLst>
          </p:cNvPr>
          <p:cNvSpPr txBox="1">
            <a:spLocks/>
          </p:cNvSpPr>
          <p:nvPr/>
        </p:nvSpPr>
        <p:spPr>
          <a:xfrm>
            <a:off x="174047" y="5162777"/>
            <a:ext cx="12017953" cy="1558698"/>
          </a:xfrm>
          <a:prstGeom prst="rect">
            <a:avLst/>
          </a:prstGeom>
          <a:noFill/>
        </p:spPr>
        <p:txBody>
          <a:bodyPr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en-US" sz="2000" dirty="0">
                <a:latin typeface="Times New Roman" panose="02020603050405020304" pitchFamily="18" charset="0"/>
                <a:ea typeface="+mn-lt"/>
                <a:cs typeface="Times New Roman" panose="02020603050405020304" pitchFamily="18" charset="0"/>
              </a:rPr>
              <a:t>An extruded parison tube of heated thermoplastic is positioned between two halves of an open split </a:t>
            </a:r>
            <a:r>
              <a:rPr lang="en-US" altLang="en-US" sz="2000" dirty="0" err="1">
                <a:latin typeface="Times New Roman" panose="02020603050405020304" pitchFamily="18" charset="0"/>
                <a:ea typeface="+mn-lt"/>
                <a:cs typeface="Times New Roman" panose="02020603050405020304" pitchFamily="18" charset="0"/>
              </a:rPr>
              <a:t>mould</a:t>
            </a:r>
            <a:r>
              <a:rPr lang="en-US" altLang="en-US" sz="2000" dirty="0">
                <a:latin typeface="Times New Roman" panose="02020603050405020304" pitchFamily="18" charset="0"/>
                <a:ea typeface="+mn-lt"/>
                <a:cs typeface="Times New Roman" panose="02020603050405020304" pitchFamily="18" charset="0"/>
              </a:rPr>
              <a:t> and expanded against the sides of the closed </a:t>
            </a:r>
            <a:r>
              <a:rPr lang="en-US" altLang="en-US" sz="2000" dirty="0" err="1">
                <a:latin typeface="Times New Roman" panose="02020603050405020304" pitchFamily="18" charset="0"/>
                <a:ea typeface="+mn-lt"/>
                <a:cs typeface="Times New Roman" panose="02020603050405020304" pitchFamily="18" charset="0"/>
              </a:rPr>
              <a:t>mould</a:t>
            </a:r>
            <a:r>
              <a:rPr lang="en-US" altLang="en-US" sz="2000" dirty="0">
                <a:latin typeface="Times New Roman" panose="02020603050405020304" pitchFamily="18" charset="0"/>
                <a:ea typeface="+mn-lt"/>
                <a:cs typeface="Times New Roman" panose="02020603050405020304" pitchFamily="18" charset="0"/>
              </a:rPr>
              <a:t> via air pressure. The </a:t>
            </a:r>
            <a:r>
              <a:rPr lang="en-US" altLang="en-US" sz="2000" dirty="0" err="1">
                <a:latin typeface="Times New Roman" panose="02020603050405020304" pitchFamily="18" charset="0"/>
                <a:ea typeface="+mn-lt"/>
                <a:cs typeface="Times New Roman" panose="02020603050405020304" pitchFamily="18" charset="0"/>
              </a:rPr>
              <a:t>mould</a:t>
            </a:r>
            <a:r>
              <a:rPr lang="en-US" altLang="en-US" sz="2000" dirty="0">
                <a:latin typeface="Times New Roman" panose="02020603050405020304" pitchFamily="18" charset="0"/>
                <a:ea typeface="+mn-lt"/>
                <a:cs typeface="Times New Roman" panose="02020603050405020304" pitchFamily="18" charset="0"/>
              </a:rPr>
              <a:t> is opened and the part ejected. Low tool and die costs, rapid production rates, and ability to </a:t>
            </a:r>
            <a:r>
              <a:rPr lang="en-US" altLang="en-US" sz="2000" dirty="0" err="1">
                <a:latin typeface="Times New Roman" panose="02020603050405020304" pitchFamily="18" charset="0"/>
                <a:ea typeface="+mn-lt"/>
                <a:cs typeface="Times New Roman" panose="02020603050405020304" pitchFamily="18" charset="0"/>
              </a:rPr>
              <a:t>mould</a:t>
            </a:r>
            <a:r>
              <a:rPr lang="en-US" altLang="en-US" sz="2000" dirty="0">
                <a:latin typeface="Times New Roman" panose="02020603050405020304" pitchFamily="18" charset="0"/>
                <a:ea typeface="+mn-lt"/>
                <a:cs typeface="Times New Roman" panose="02020603050405020304" pitchFamily="18" charset="0"/>
              </a:rPr>
              <a:t> fairly complex hollow shapes in one piece.</a:t>
            </a:r>
          </a:p>
          <a:p>
            <a:pPr algn="just">
              <a:lnSpc>
                <a:spcPct val="100000"/>
              </a:lnSpc>
            </a:pPr>
            <a:r>
              <a:rPr lang="en-IN" sz="2000" dirty="0">
                <a:latin typeface="Times New Roman" panose="02020603050405020304" pitchFamily="18" charset="0"/>
                <a:ea typeface="+mn-lt"/>
                <a:cs typeface="Times New Roman" panose="02020603050405020304" pitchFamily="18" charset="0"/>
              </a:rPr>
              <a:t>LIMITATION: </a:t>
            </a:r>
            <a:r>
              <a:rPr lang="en-US" altLang="en-US" sz="2000" dirty="0">
                <a:latin typeface="Times New Roman" panose="02020603050405020304" pitchFamily="18" charset="0"/>
                <a:ea typeface="+mn-lt"/>
                <a:cs typeface="Times New Roman" panose="02020603050405020304" pitchFamily="18" charset="0"/>
              </a:rPr>
              <a:t>Generally limited to hollow or tubular parts; some versatile </a:t>
            </a:r>
            <a:r>
              <a:rPr lang="en-US" altLang="en-US" sz="2000" dirty="0" err="1">
                <a:latin typeface="Times New Roman" panose="02020603050405020304" pitchFamily="18" charset="0"/>
                <a:ea typeface="+mn-lt"/>
                <a:cs typeface="Times New Roman" panose="02020603050405020304" pitchFamily="18" charset="0"/>
              </a:rPr>
              <a:t>mould</a:t>
            </a:r>
            <a:r>
              <a:rPr lang="en-US" altLang="en-US" sz="2000" dirty="0">
                <a:latin typeface="Times New Roman" panose="02020603050405020304" pitchFamily="18" charset="0"/>
                <a:ea typeface="+mn-lt"/>
                <a:cs typeface="Times New Roman" panose="02020603050405020304" pitchFamily="18" charset="0"/>
              </a:rPr>
              <a:t> shapes, other than bottles and containers.</a:t>
            </a:r>
          </a:p>
          <a:p>
            <a:pPr marL="0" indent="0">
              <a:buFont typeface="Arial" panose="020B0604020202020204" pitchFamily="34" charset="0"/>
              <a:buNone/>
            </a:pPr>
            <a:endParaRPr lang="en-IN" sz="2000" dirty="0"/>
          </a:p>
        </p:txBody>
      </p:sp>
    </p:spTree>
    <p:extLst>
      <p:ext uri="{BB962C8B-B14F-4D97-AF65-F5344CB8AC3E}">
        <p14:creationId xmlns:p14="http://schemas.microsoft.com/office/powerpoint/2010/main" val="132802896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1EA42B-8EB7-9406-E6D2-A4223FBD1B5A}"/>
              </a:ext>
            </a:extLst>
          </p:cNvPr>
          <p:cNvSpPr>
            <a:spLocks noGrp="1"/>
          </p:cNvSpPr>
          <p:nvPr>
            <p:ph idx="1"/>
          </p:nvPr>
        </p:nvSpPr>
        <p:spPr>
          <a:xfrm>
            <a:off x="191637" y="5175908"/>
            <a:ext cx="4765215" cy="712115"/>
          </a:xfrm>
        </p:spPr>
        <p:txBody>
          <a:bodyPr>
            <a:normAutofit/>
          </a:bodyPr>
          <a:lstStyle/>
          <a:p>
            <a:pPr marL="12700" marR="5080">
              <a:lnSpc>
                <a:spcPct val="85000"/>
              </a:lnSpc>
              <a:spcBef>
                <a:spcPts val="380"/>
              </a:spcBef>
            </a:pPr>
            <a:r>
              <a:rPr lang="en-US" sz="1400" spc="-5" dirty="0">
                <a:latin typeface="Arial"/>
                <a:cs typeface="Arial"/>
              </a:rPr>
              <a:t>Schematic  illustrations of (a)  the blow-molding  process for  making plastic  beverage bottles,  and (b) a three-  station injection  blow-molding  machine.</a:t>
            </a:r>
            <a:endParaRPr lang="en-US" sz="1400" dirty="0">
              <a:latin typeface="Arial"/>
              <a:cs typeface="Arial"/>
            </a:endParaRPr>
          </a:p>
          <a:p>
            <a:pPr marL="0" indent="0">
              <a:buNone/>
            </a:pPr>
            <a:endParaRPr lang="en-IN" sz="1400" dirty="0"/>
          </a:p>
        </p:txBody>
      </p:sp>
      <p:sp>
        <p:nvSpPr>
          <p:cNvPr id="4" name="object 3">
            <a:extLst>
              <a:ext uri="{FF2B5EF4-FFF2-40B4-BE49-F238E27FC236}">
                <a16:creationId xmlns:a16="http://schemas.microsoft.com/office/drawing/2014/main" id="{BAFED03E-6029-5646-4382-EFFFF7A0F6D3}"/>
              </a:ext>
            </a:extLst>
          </p:cNvPr>
          <p:cNvSpPr/>
          <p:nvPr/>
        </p:nvSpPr>
        <p:spPr>
          <a:xfrm>
            <a:off x="191637" y="314975"/>
            <a:ext cx="5115407" cy="452947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pic>
        <p:nvPicPr>
          <p:cNvPr id="5" name="Picture 4">
            <a:extLst>
              <a:ext uri="{FF2B5EF4-FFF2-40B4-BE49-F238E27FC236}">
                <a16:creationId xmlns:a16="http://schemas.microsoft.com/office/drawing/2014/main" id="{E286426B-CD64-C76E-94F1-A6E88C2CACA5}"/>
              </a:ext>
            </a:extLst>
          </p:cNvPr>
          <p:cNvPicPr>
            <a:picLocks noChangeAspect="1" noChangeArrowheads="1"/>
          </p:cNvPicPr>
          <p:nvPr/>
        </p:nvPicPr>
        <p:blipFill>
          <a:blip r:embed="rId6">
            <a:lum contrast="-12000"/>
            <a:extLst>
              <a:ext uri="{28A0092B-C50C-407E-A947-70E740481C1C}">
                <a14:useLocalDpi xmlns:a14="http://schemas.microsoft.com/office/drawing/2010/main" val="0"/>
              </a:ext>
            </a:extLst>
          </a:blip>
          <a:srcRect/>
          <a:stretch>
            <a:fillRect/>
          </a:stretch>
        </p:blipFill>
        <p:spPr bwMode="auto">
          <a:xfrm>
            <a:off x="5718691" y="4972303"/>
            <a:ext cx="1668013" cy="1831441"/>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6" name="Object 6">
            <a:hlinkClick r:id="rId7" action="ppaction://hlinksldjump"/>
            <a:extLst>
              <a:ext uri="{FF2B5EF4-FFF2-40B4-BE49-F238E27FC236}">
                <a16:creationId xmlns:a16="http://schemas.microsoft.com/office/drawing/2014/main" id="{8CBC735C-8764-0B61-38E3-58B3FAAB5A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2327" y="5001267"/>
            <a:ext cx="2161267" cy="1721178"/>
          </a:xfrm>
          <a:prstGeom prst="rect">
            <a:avLst/>
          </a:prstGeom>
          <a:noFill/>
          <a:ln>
            <a:solidFill>
              <a:srgbClr val="FF0000"/>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4">
            <a:extLst>
              <a:ext uri="{FF2B5EF4-FFF2-40B4-BE49-F238E27FC236}">
                <a16:creationId xmlns:a16="http://schemas.microsoft.com/office/drawing/2014/main" id="{DE13FEE3-9E0E-B5DD-5141-116C6B62C0A1}"/>
              </a:ext>
            </a:extLst>
          </p:cNvPr>
          <p:cNvSpPr/>
          <p:nvPr/>
        </p:nvSpPr>
        <p:spPr>
          <a:xfrm>
            <a:off x="10067204" y="4972303"/>
            <a:ext cx="1959638" cy="1750142"/>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2" name="ScarcePoliteBlackpanther-mobile">
            <a:hlinkClick r:id="" action="ppaction://media"/>
            <a:extLst>
              <a:ext uri="{FF2B5EF4-FFF2-40B4-BE49-F238E27FC236}">
                <a16:creationId xmlns:a16="http://schemas.microsoft.com/office/drawing/2014/main" id="{7653E1AD-B696-F389-40A9-D3012985769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704698" y="314975"/>
            <a:ext cx="6322143" cy="4014192"/>
          </a:xfrm>
          <a:prstGeom prst="rect">
            <a:avLst/>
          </a:prstGeom>
        </p:spPr>
      </p:pic>
      <p:sp>
        <p:nvSpPr>
          <p:cNvPr id="8" name="Slide Number Placeholder 7">
            <a:extLst>
              <a:ext uri="{FF2B5EF4-FFF2-40B4-BE49-F238E27FC236}">
                <a16:creationId xmlns:a16="http://schemas.microsoft.com/office/drawing/2014/main" id="{3A76CF67-C7C2-23CE-BB0B-2FD1F23CD99B}"/>
              </a:ext>
            </a:extLst>
          </p:cNvPr>
          <p:cNvSpPr>
            <a:spLocks noGrp="1"/>
          </p:cNvSpPr>
          <p:nvPr>
            <p:ph type="sldNum" sz="quarter" idx="12"/>
          </p:nvPr>
        </p:nvSpPr>
        <p:spPr/>
        <p:txBody>
          <a:bodyPr/>
          <a:lstStyle/>
          <a:p>
            <a:fld id="{F34BE61F-BFF2-4911-ADA4-AEE5B48EFDCE}" type="slidenum">
              <a:rPr lang="en-US" smtClean="0"/>
              <a:t>21</a:t>
            </a:fld>
            <a:endParaRPr lang="en-US"/>
          </a:p>
        </p:txBody>
      </p:sp>
    </p:spTree>
    <p:extLst>
      <p:ext uri="{BB962C8B-B14F-4D97-AF65-F5344CB8AC3E}">
        <p14:creationId xmlns:p14="http://schemas.microsoft.com/office/powerpoint/2010/main" val="36666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99D9547F-DE09-42C4-9B96-1940EBC244DF}"/>
              </a:ext>
            </a:extLst>
          </p:cNvPr>
          <p:cNvSpPr>
            <a:spLocks noGrp="1" noChangeArrowheads="1"/>
          </p:cNvSpPr>
          <p:nvPr>
            <p:ph type="title"/>
          </p:nvPr>
        </p:nvSpPr>
        <p:spPr>
          <a:xfrm>
            <a:off x="200247" y="272523"/>
            <a:ext cx="5751024" cy="546824"/>
          </a:xfrm>
        </p:spPr>
        <p:txBody>
          <a:bodyPr>
            <a:normAutofit fontScale="90000"/>
          </a:bodyPr>
          <a:lstStyle/>
          <a:p>
            <a:r>
              <a:rPr lang="en-US" sz="2700" dirty="0">
                <a:latin typeface="Times New Roman" panose="02020603050405020304" pitchFamily="18" charset="0"/>
                <a:cs typeface="Times New Roman" panose="02020603050405020304" pitchFamily="18" charset="0"/>
              </a:rPr>
              <a:t>4.2.4.3 ROTATIONAL MOULDING</a:t>
            </a:r>
            <a:br>
              <a:rPr lang="en-US" dirty="0"/>
            </a:br>
            <a:endParaRPr lang="en-GB" altLang="fr-FR" dirty="0"/>
          </a:p>
        </p:txBody>
      </p:sp>
      <p:sp>
        <p:nvSpPr>
          <p:cNvPr id="5" name="Espace réservé du numéro de diapositive 4">
            <a:extLst>
              <a:ext uri="{FF2B5EF4-FFF2-40B4-BE49-F238E27FC236}">
                <a16:creationId xmlns:a16="http://schemas.microsoft.com/office/drawing/2014/main" id="{004E231D-7B91-1544-9E85-29F6C8FB9320}"/>
              </a:ext>
            </a:extLst>
          </p:cNvPr>
          <p:cNvSpPr>
            <a:spLocks noGrp="1"/>
          </p:cNvSpPr>
          <p:nvPr>
            <p:ph type="sldNum" sz="quarter" idx="11"/>
          </p:nvPr>
        </p:nvSpPr>
        <p:spPr/>
        <p:txBody>
          <a:bodyPr/>
          <a:lstStyle/>
          <a:p>
            <a:fld id="{4E950855-28E0-B842-9330-3B380073FD02}" type="slidenum">
              <a:rPr lang="fr-FR" smtClean="0"/>
              <a:pPr/>
              <a:t>22</a:t>
            </a:fld>
            <a:endParaRPr lang="fr-FR" dirty="0"/>
          </a:p>
        </p:txBody>
      </p:sp>
      <p:pic>
        <p:nvPicPr>
          <p:cNvPr id="10244" name="Picture 3">
            <a:extLst>
              <a:ext uri="{FF2B5EF4-FFF2-40B4-BE49-F238E27FC236}">
                <a16:creationId xmlns:a16="http://schemas.microsoft.com/office/drawing/2014/main" id="{75758AB9-A349-4006-8CFB-F1F3786F2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247" y="4098141"/>
            <a:ext cx="2636958"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a:extLst>
              <a:ext uri="{FF2B5EF4-FFF2-40B4-BE49-F238E27FC236}">
                <a16:creationId xmlns:a16="http://schemas.microsoft.com/office/drawing/2014/main" id="{1085FEA7-4541-44FF-9C3A-702E03A5E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125" y="4098141"/>
            <a:ext cx="24161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5">
            <a:extLst>
              <a:ext uri="{FF2B5EF4-FFF2-40B4-BE49-F238E27FC236}">
                <a16:creationId xmlns:a16="http://schemas.microsoft.com/office/drawing/2014/main" id="{5E22989D-ADB4-4E06-B97F-F2F6A2CD1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35" y="5412077"/>
            <a:ext cx="2624570" cy="138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6">
            <a:extLst>
              <a:ext uri="{FF2B5EF4-FFF2-40B4-BE49-F238E27FC236}">
                <a16:creationId xmlns:a16="http://schemas.microsoft.com/office/drawing/2014/main" id="{1A6BD2B6-5E2D-4D8C-947B-479BBAF66B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0577" y="5485576"/>
            <a:ext cx="2473325"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7">
            <a:extLst>
              <a:ext uri="{FF2B5EF4-FFF2-40B4-BE49-F238E27FC236}">
                <a16:creationId xmlns:a16="http://schemas.microsoft.com/office/drawing/2014/main" id="{56A43BEE-F741-4CC4-899C-6536A7A0E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5458480"/>
            <a:ext cx="2473325" cy="131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Rectangle 8">
            <a:extLst>
              <a:ext uri="{FF2B5EF4-FFF2-40B4-BE49-F238E27FC236}">
                <a16:creationId xmlns:a16="http://schemas.microsoft.com/office/drawing/2014/main" id="{4825EFF2-4552-48FB-9473-18844B22FDC2}"/>
              </a:ext>
            </a:extLst>
          </p:cNvPr>
          <p:cNvSpPr>
            <a:spLocks noChangeArrowheads="1"/>
          </p:cNvSpPr>
          <p:nvPr/>
        </p:nvSpPr>
        <p:spPr bwMode="auto">
          <a:xfrm>
            <a:off x="200247" y="819347"/>
            <a:ext cx="5895753"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algn="just"/>
            <a:r>
              <a:rPr lang="en-US" altLang="fr-FR" sz="2000" dirty="0">
                <a:latin typeface="Times New Roman" panose="02020603050405020304" pitchFamily="18" charset="0"/>
              </a:rPr>
              <a:t>Rotational </a:t>
            </a:r>
            <a:r>
              <a:rPr lang="en-US" altLang="fr-FR" sz="2000" dirty="0" err="1">
                <a:latin typeface="Times New Roman" panose="02020603050405020304" pitchFamily="18" charset="0"/>
              </a:rPr>
              <a:t>moulding</a:t>
            </a:r>
            <a:r>
              <a:rPr lang="en-US" altLang="fr-FR" sz="2000" dirty="0">
                <a:latin typeface="Times New Roman" panose="02020603050405020304" pitchFamily="18" charset="0"/>
              </a:rPr>
              <a:t> is a process used mainly to manufacture hollow-shaped products such as footballs, road cones and storage tanks up to 3m³ </a:t>
            </a:r>
            <a:r>
              <a:rPr lang="en-GB" altLang="fr-FR" sz="2000" dirty="0">
                <a:latin typeface="Times New Roman" panose="02020603050405020304" pitchFamily="18" charset="0"/>
              </a:rPr>
              <a:t>capacity. </a:t>
            </a:r>
          </a:p>
          <a:p>
            <a:pPr algn="just"/>
            <a:r>
              <a:rPr lang="en-US" altLang="fr-FR" sz="2000" dirty="0">
                <a:latin typeface="Times New Roman" panose="02020603050405020304" pitchFamily="18" charset="0"/>
              </a:rPr>
              <a:t>A measured weight of thermoplastic is placed inside a cold </a:t>
            </a:r>
            <a:r>
              <a:rPr lang="en-US" altLang="fr-FR" sz="2000" dirty="0" err="1">
                <a:latin typeface="Times New Roman" panose="02020603050405020304" pitchFamily="18" charset="0"/>
              </a:rPr>
              <a:t>mould</a:t>
            </a:r>
            <a:r>
              <a:rPr lang="en-US" altLang="fr-FR" sz="2000" dirty="0">
                <a:latin typeface="Times New Roman" panose="02020603050405020304" pitchFamily="18" charset="0"/>
              </a:rPr>
              <a:t> like the one below (Station 1). The </a:t>
            </a:r>
            <a:r>
              <a:rPr lang="en-US" altLang="fr-FR" sz="2000" dirty="0" err="1">
                <a:latin typeface="Times New Roman" panose="02020603050405020304" pitchFamily="18" charset="0"/>
              </a:rPr>
              <a:t>mould</a:t>
            </a:r>
            <a:r>
              <a:rPr lang="en-US" altLang="fr-FR" sz="2000" dirty="0">
                <a:latin typeface="Times New Roman" panose="02020603050405020304" pitchFamily="18" charset="0"/>
              </a:rPr>
              <a:t> is then closed  and moved into an oven chamber (Station 2) where it is  heated to a temperature of 230-400°C whilst being rotated simultaneously around both vertical and horizontal axes. Rotational speeds are </a:t>
            </a:r>
            <a:r>
              <a:rPr lang="en-GB" altLang="fr-FR" sz="2000" dirty="0">
                <a:latin typeface="Times New Roman" panose="02020603050405020304" pitchFamily="18" charset="0"/>
              </a:rPr>
              <a:t>usually between 2 and 20 </a:t>
            </a:r>
            <a:r>
              <a:rPr lang="en-GB" altLang="fr-FR" sz="2000" dirty="0" err="1">
                <a:latin typeface="Times New Roman" panose="02020603050405020304" pitchFamily="18" charset="0"/>
              </a:rPr>
              <a:t>r.p.m</a:t>
            </a:r>
            <a:endParaRPr lang="en-GB" altLang="fr-FR" sz="2000" dirty="0">
              <a:latin typeface="Times New Roman" panose="02020603050405020304" pitchFamily="18" charset="0"/>
            </a:endParaRPr>
          </a:p>
        </p:txBody>
      </p:sp>
      <p:sp>
        <p:nvSpPr>
          <p:cNvPr id="10250" name="Rectangle 9">
            <a:extLst>
              <a:ext uri="{FF2B5EF4-FFF2-40B4-BE49-F238E27FC236}">
                <a16:creationId xmlns:a16="http://schemas.microsoft.com/office/drawing/2014/main" id="{B7BF210E-EC3B-47DD-8D2E-05DE5F678CCA}"/>
              </a:ext>
            </a:extLst>
          </p:cNvPr>
          <p:cNvSpPr>
            <a:spLocks noChangeArrowheads="1"/>
          </p:cNvSpPr>
          <p:nvPr/>
        </p:nvSpPr>
        <p:spPr bwMode="auto">
          <a:xfrm>
            <a:off x="569952" y="2660915"/>
            <a:ext cx="5622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algn="just"/>
            <a:r>
              <a:rPr lang="en-GB" altLang="fr-FR" sz="1400" dirty="0">
                <a:cs typeface="Arial" panose="020B0604020202020204" pitchFamily="34" charset="0"/>
              </a:rPr>
              <a:t>.</a:t>
            </a:r>
            <a:r>
              <a:rPr lang="en-US" altLang="fr-FR" sz="1400" dirty="0">
                <a:cs typeface="Arial" panose="020B0604020202020204" pitchFamily="34" charset="0"/>
              </a:rPr>
              <a:t> </a:t>
            </a:r>
          </a:p>
        </p:txBody>
      </p:sp>
      <p:pic>
        <p:nvPicPr>
          <p:cNvPr id="2" name="Image 6">
            <a:extLst>
              <a:ext uri="{FF2B5EF4-FFF2-40B4-BE49-F238E27FC236}">
                <a16:creationId xmlns:a16="http://schemas.microsoft.com/office/drawing/2014/main" id="{3A1F70F9-3D6A-A1D4-2D36-66D0C8137F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482" y="67288"/>
            <a:ext cx="5072729" cy="5354548"/>
          </a:xfrm>
          <a:prstGeom prst="rect">
            <a:avLst/>
          </a:prstGeom>
        </p:spPr>
      </p:pic>
    </p:spTree>
    <p:extLst>
      <p:ext uri="{BB962C8B-B14F-4D97-AF65-F5344CB8AC3E}">
        <p14:creationId xmlns:p14="http://schemas.microsoft.com/office/powerpoint/2010/main" val="331392358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94D76C-98C2-E536-139F-A62AF8871F8D}"/>
              </a:ext>
            </a:extLst>
          </p:cNvPr>
          <p:cNvSpPr>
            <a:spLocks noGrp="1"/>
          </p:cNvSpPr>
          <p:nvPr>
            <p:ph idx="1"/>
          </p:nvPr>
        </p:nvSpPr>
        <p:spPr/>
        <p:txBody>
          <a:bodyPr/>
          <a:lstStyle/>
          <a:p>
            <a:pPr marL="0" indent="0">
              <a:buNone/>
            </a:pPr>
            <a:r>
              <a:rPr lang="en-US"/>
              <a:t>. </a:t>
            </a:r>
            <a:endParaRPr lang="en-IN" dirty="0"/>
          </a:p>
        </p:txBody>
      </p:sp>
      <p:pic>
        <p:nvPicPr>
          <p:cNvPr id="4" name="Object 5">
            <a:extLst>
              <a:ext uri="{FF2B5EF4-FFF2-40B4-BE49-F238E27FC236}">
                <a16:creationId xmlns:a16="http://schemas.microsoft.com/office/drawing/2014/main" id="{0522CE7A-41B0-2C89-ACA6-10692828D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75" y="205156"/>
            <a:ext cx="3537083" cy="266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object 3">
            <a:extLst>
              <a:ext uri="{FF2B5EF4-FFF2-40B4-BE49-F238E27FC236}">
                <a16:creationId xmlns:a16="http://schemas.microsoft.com/office/drawing/2014/main" id="{F0365656-6828-2A0B-AF6F-AF953200CCC5}"/>
              </a:ext>
            </a:extLst>
          </p:cNvPr>
          <p:cNvSpPr/>
          <p:nvPr/>
        </p:nvSpPr>
        <p:spPr>
          <a:xfrm>
            <a:off x="113775" y="3043167"/>
            <a:ext cx="3367790" cy="347901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8" name="TextBox 7">
            <a:extLst>
              <a:ext uri="{FF2B5EF4-FFF2-40B4-BE49-F238E27FC236}">
                <a16:creationId xmlns:a16="http://schemas.microsoft.com/office/drawing/2014/main" id="{A75000F6-6169-44B1-15C9-6C0958335865}"/>
              </a:ext>
            </a:extLst>
          </p:cNvPr>
          <p:cNvSpPr txBox="1"/>
          <p:nvPr/>
        </p:nvSpPr>
        <p:spPr>
          <a:xfrm>
            <a:off x="267586" y="6449790"/>
            <a:ext cx="3213979" cy="369332"/>
          </a:xfrm>
          <a:prstGeom prst="rect">
            <a:avLst/>
          </a:prstGeom>
          <a:noFill/>
        </p:spPr>
        <p:txBody>
          <a:bodyPr wrap="square">
            <a:spAutoFit/>
          </a:bodyPr>
          <a:lstStyle/>
          <a:p>
            <a:r>
              <a:rPr lang="en-IN" sz="1800" dirty="0"/>
              <a:t>Rotational</a:t>
            </a:r>
            <a:r>
              <a:rPr lang="en-IN" sz="1800" spc="-90" dirty="0"/>
              <a:t> </a:t>
            </a:r>
            <a:r>
              <a:rPr lang="en-IN" sz="1800" dirty="0"/>
              <a:t>Mouldings Products:</a:t>
            </a:r>
            <a:endParaRPr lang="en-IN" dirty="0"/>
          </a:p>
        </p:txBody>
      </p:sp>
      <p:pic>
        <p:nvPicPr>
          <p:cNvPr id="10" name="Picture 9">
            <a:extLst>
              <a:ext uri="{FF2B5EF4-FFF2-40B4-BE49-F238E27FC236}">
                <a16:creationId xmlns:a16="http://schemas.microsoft.com/office/drawing/2014/main" id="{856CF050-0D4F-982E-9B94-0139FFC71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4682" y="2696124"/>
            <a:ext cx="2517058" cy="179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bject 6">
            <a:extLst>
              <a:ext uri="{FF2B5EF4-FFF2-40B4-BE49-F238E27FC236}">
                <a16:creationId xmlns:a16="http://schemas.microsoft.com/office/drawing/2014/main" id="{37E19CB5-A3C4-BD21-87A8-7E29FB1C2D2D}"/>
              </a:ext>
            </a:extLst>
          </p:cNvPr>
          <p:cNvSpPr/>
          <p:nvPr/>
        </p:nvSpPr>
        <p:spPr>
          <a:xfrm>
            <a:off x="9494874" y="323344"/>
            <a:ext cx="2032303" cy="1868955"/>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4" name="Picture 13" descr="rot mech">
            <a:extLst>
              <a:ext uri="{FF2B5EF4-FFF2-40B4-BE49-F238E27FC236}">
                <a16:creationId xmlns:a16="http://schemas.microsoft.com/office/drawing/2014/main" id="{DE38F246-2D47-4635-7AEF-4E248AFB4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043" y="4765501"/>
            <a:ext cx="3072581" cy="1868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45113DA-F291-2D3A-35A0-2EC9162C2C60}"/>
              </a:ext>
            </a:extLst>
          </p:cNvPr>
          <p:cNvSpPr txBox="1"/>
          <p:nvPr/>
        </p:nvSpPr>
        <p:spPr>
          <a:xfrm>
            <a:off x="4144967" y="1157193"/>
            <a:ext cx="4266313" cy="4247317"/>
          </a:xfrm>
          <a:prstGeom prst="rect">
            <a:avLst/>
          </a:prstGeom>
          <a:noFill/>
        </p:spPr>
        <p:txBody>
          <a:bodyPr wrap="square">
            <a:spAutoFit/>
          </a:bodyPr>
          <a:lstStyle/>
          <a:p>
            <a:pPr marL="0" indent="0" eaLnBrk="1" hangingPunct="1">
              <a:buFontTx/>
              <a:buNone/>
            </a:pPr>
            <a:r>
              <a:rPr lang="en-US" altLang="en-US" sz="1800" dirty="0">
                <a:cs typeface="Times New Roman" panose="02020603050405020304" pitchFamily="18" charset="0"/>
              </a:rPr>
              <a:t>DESCRIPTION:</a:t>
            </a:r>
          </a:p>
          <a:p>
            <a:pPr marL="0" indent="0" eaLnBrk="1" hangingPunct="1">
              <a:buFontTx/>
              <a:buNone/>
            </a:pPr>
            <a:r>
              <a:rPr lang="en-US" altLang="en-US" sz="1800" dirty="0">
                <a:cs typeface="Times New Roman" panose="02020603050405020304" pitchFamily="18" charset="0"/>
              </a:rPr>
              <a:t>A predetermined amount of powdered thermoplastic material is poured into </a:t>
            </a:r>
            <a:r>
              <a:rPr lang="en-US" altLang="en-US" sz="1800" dirty="0" err="1">
                <a:cs typeface="Times New Roman" panose="02020603050405020304" pitchFamily="18" charset="0"/>
              </a:rPr>
              <a:t>mould</a:t>
            </a:r>
            <a:r>
              <a:rPr lang="en-US" altLang="en-US" sz="1800" dirty="0">
                <a:cs typeface="Times New Roman" panose="02020603050405020304" pitchFamily="18" charset="0"/>
              </a:rPr>
              <a:t>; </a:t>
            </a:r>
            <a:r>
              <a:rPr lang="en-US" altLang="en-US" sz="1800" dirty="0" err="1">
                <a:cs typeface="Times New Roman" panose="02020603050405020304" pitchFamily="18" charset="0"/>
              </a:rPr>
              <a:t>mould</a:t>
            </a:r>
            <a:r>
              <a:rPr lang="en-US" altLang="en-US" sz="1800" dirty="0">
                <a:cs typeface="Times New Roman" panose="02020603050405020304" pitchFamily="18" charset="0"/>
              </a:rPr>
              <a:t> is closed, heated, and rotated in the axis of two planes until contents have fused to the inner walls of </a:t>
            </a:r>
            <a:r>
              <a:rPr lang="en-US" altLang="en-US" sz="1800" dirty="0" err="1">
                <a:cs typeface="Times New Roman" panose="02020603050405020304" pitchFamily="18" charset="0"/>
              </a:rPr>
              <a:t>mould</a:t>
            </a:r>
            <a:r>
              <a:rPr lang="en-US" altLang="en-US" sz="1800" dirty="0">
                <a:cs typeface="Times New Roman" panose="02020603050405020304" pitchFamily="18" charset="0"/>
              </a:rPr>
              <a:t>; </a:t>
            </a:r>
            <a:r>
              <a:rPr lang="en-US" altLang="en-US" sz="1800" dirty="0" err="1">
                <a:cs typeface="Times New Roman" panose="02020603050405020304" pitchFamily="18" charset="0"/>
              </a:rPr>
              <a:t>mould</a:t>
            </a:r>
            <a:r>
              <a:rPr lang="en-US" altLang="en-US" sz="1800" dirty="0">
                <a:cs typeface="Times New Roman" panose="02020603050405020304" pitchFamily="18" charset="0"/>
              </a:rPr>
              <a:t> is then opened and part is removed. Low </a:t>
            </a:r>
            <a:r>
              <a:rPr lang="en-US" altLang="en-US" sz="1800" dirty="0" err="1">
                <a:cs typeface="Times New Roman" panose="02020603050405020304" pitchFamily="18" charset="0"/>
              </a:rPr>
              <a:t>mould</a:t>
            </a:r>
            <a:r>
              <a:rPr lang="en-US" altLang="en-US" sz="1800" dirty="0">
                <a:cs typeface="Times New Roman" panose="02020603050405020304" pitchFamily="18" charset="0"/>
              </a:rPr>
              <a:t> cost, large hollow parts in one piece can be produced, and </a:t>
            </a:r>
            <a:r>
              <a:rPr lang="en-US" altLang="en-US" sz="1800" dirty="0" err="1">
                <a:cs typeface="Times New Roman" panose="02020603050405020304" pitchFamily="18" charset="0"/>
              </a:rPr>
              <a:t>moulded</a:t>
            </a:r>
            <a:r>
              <a:rPr lang="en-US" altLang="en-US" sz="1800" dirty="0">
                <a:cs typeface="Times New Roman" panose="02020603050405020304" pitchFamily="18" charset="0"/>
              </a:rPr>
              <a:t> parts are essentially isotropic in nature. </a:t>
            </a:r>
          </a:p>
          <a:p>
            <a:pPr marL="0" indent="0" eaLnBrk="1" hangingPunct="1">
              <a:buFontTx/>
              <a:buNone/>
            </a:pPr>
            <a:endParaRPr lang="en-US" altLang="en-US" sz="1800" dirty="0">
              <a:cs typeface="Times New Roman" panose="02020603050405020304" pitchFamily="18" charset="0"/>
            </a:endParaRPr>
          </a:p>
          <a:p>
            <a:pPr marL="0" indent="0" eaLnBrk="1" hangingPunct="1">
              <a:buFontTx/>
              <a:buNone/>
            </a:pPr>
            <a:r>
              <a:rPr lang="en-US" altLang="en-US" sz="1800" dirty="0">
                <a:cs typeface="Times New Roman" panose="02020603050405020304" pitchFamily="18" charset="0"/>
              </a:rPr>
              <a:t>LIMITATIONS: </a:t>
            </a:r>
          </a:p>
          <a:p>
            <a:pPr marL="0" indent="0" eaLnBrk="1" hangingPunct="1">
              <a:buFontTx/>
              <a:buNone/>
            </a:pPr>
            <a:r>
              <a:rPr lang="en-US" altLang="en-US" sz="1800" dirty="0">
                <a:cs typeface="Times New Roman" panose="02020603050405020304" pitchFamily="18" charset="0"/>
              </a:rPr>
              <a:t>Limited to hollow parts; production rates are usually slow. </a:t>
            </a:r>
          </a:p>
        </p:txBody>
      </p:sp>
      <p:sp>
        <p:nvSpPr>
          <p:cNvPr id="2" name="Slide Number Placeholder 1">
            <a:extLst>
              <a:ext uri="{FF2B5EF4-FFF2-40B4-BE49-F238E27FC236}">
                <a16:creationId xmlns:a16="http://schemas.microsoft.com/office/drawing/2014/main" id="{76721DAC-5C15-36D1-1D3E-4ED93D69BD53}"/>
              </a:ext>
            </a:extLst>
          </p:cNvPr>
          <p:cNvSpPr>
            <a:spLocks noGrp="1"/>
          </p:cNvSpPr>
          <p:nvPr>
            <p:ph type="sldNum" sz="quarter" idx="12"/>
          </p:nvPr>
        </p:nvSpPr>
        <p:spPr/>
        <p:txBody>
          <a:bodyPr/>
          <a:lstStyle/>
          <a:p>
            <a:fld id="{F34BE61F-BFF2-4911-ADA4-AEE5B48EFDCE}" type="slidenum">
              <a:rPr lang="en-US" smtClean="0"/>
              <a:t>23</a:t>
            </a:fld>
            <a:endParaRPr lang="en-US"/>
          </a:p>
        </p:txBody>
      </p:sp>
    </p:spTree>
    <p:extLst>
      <p:ext uri="{BB962C8B-B14F-4D97-AF65-F5344CB8AC3E}">
        <p14:creationId xmlns:p14="http://schemas.microsoft.com/office/powerpoint/2010/main" val="810819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ACA4-EC73-4DBB-9B53-0F82D6BD9C63}"/>
              </a:ext>
            </a:extLst>
          </p:cNvPr>
          <p:cNvSpPr>
            <a:spLocks noGrp="1"/>
          </p:cNvSpPr>
          <p:nvPr>
            <p:ph type="title"/>
          </p:nvPr>
        </p:nvSpPr>
        <p:spPr>
          <a:xfrm>
            <a:off x="294834" y="1531859"/>
            <a:ext cx="5132034" cy="617194"/>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4.2.4.4 FILM BLOWING</a:t>
            </a:r>
          </a:p>
        </p:txBody>
      </p:sp>
      <p:sp>
        <p:nvSpPr>
          <p:cNvPr id="3" name="Text Placeholder 2">
            <a:extLst>
              <a:ext uri="{FF2B5EF4-FFF2-40B4-BE49-F238E27FC236}">
                <a16:creationId xmlns:a16="http://schemas.microsoft.com/office/drawing/2014/main" id="{15AB6E71-668F-4517-8C87-9167FA92EC19}"/>
              </a:ext>
            </a:extLst>
          </p:cNvPr>
          <p:cNvSpPr>
            <a:spLocks noGrp="1"/>
          </p:cNvSpPr>
          <p:nvPr>
            <p:ph type="body" sz="half" idx="2"/>
          </p:nvPr>
        </p:nvSpPr>
        <p:spPr>
          <a:xfrm>
            <a:off x="294834" y="4708947"/>
            <a:ext cx="11353976" cy="3811588"/>
          </a:xfrm>
        </p:spPr>
        <p:txBody>
          <a:bodyPr>
            <a:normAutofit/>
          </a:bodyPr>
          <a:lstStyle/>
          <a:p>
            <a:pPr algn="just"/>
            <a:r>
              <a:rPr lang="en-US" sz="2200" dirty="0">
                <a:latin typeface="Times New Roman" panose="02020603050405020304" pitchFamily="18" charset="0"/>
                <a:ea typeface="+mn-lt"/>
                <a:cs typeface="Times New Roman" panose="02020603050405020304" pitchFamily="18" charset="0"/>
              </a:rPr>
              <a:t>Blown film extrusion is the most common process for the production of continuous films that are used primarily for packaging. The first step in the process is to melt the plastic in the extruder, the molten polymer then enters an annular die head and is formed into a tube of plastic material. </a:t>
            </a: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ea typeface="+mn-lt"/>
                <a:cs typeface="Times New Roman" panose="02020603050405020304" pitchFamily="18" charset="0"/>
              </a:rPr>
              <a:t>After exiting the die the film tube, which is still in a plastic state, is pulled upwards by nip rollers. At the same time compressed air is blown into the film tube to achieve the desired film thickness and width. Chilled air is blown on the outside of the tube.</a:t>
            </a:r>
            <a:endParaRPr lang="en-US" sz="2200" dirty="0">
              <a:latin typeface="Times New Roman" panose="02020603050405020304" pitchFamily="18" charset="0"/>
              <a:cs typeface="Times New Roman" panose="02020603050405020304" pitchFamily="18" charset="0"/>
            </a:endParaRPr>
          </a:p>
          <a:p>
            <a:pPr marL="12700" marR="5080" algn="just">
              <a:lnSpc>
                <a:spcPct val="100000"/>
              </a:lnSpc>
              <a:spcBef>
                <a:spcPts val="1440"/>
              </a:spcBef>
              <a:buSzPct val="95833"/>
              <a:buChar char="•"/>
              <a:tabLst>
                <a:tab pos="120650" algn="l"/>
              </a:tabLst>
            </a:pPr>
            <a:endParaRPr lang="en-US" sz="2000" dirty="0">
              <a:solidFill>
                <a:srgbClr val="000000"/>
              </a:solidFill>
              <a:latin typeface="Arial"/>
              <a:cs typeface="Arial"/>
            </a:endParaRPr>
          </a:p>
          <a:p>
            <a:pPr algn="just"/>
            <a:endParaRPr lang="en-US" dirty="0"/>
          </a:p>
        </p:txBody>
      </p:sp>
      <p:sp>
        <p:nvSpPr>
          <p:cNvPr id="4" name="Slide Number Placeholder 3">
            <a:extLst>
              <a:ext uri="{FF2B5EF4-FFF2-40B4-BE49-F238E27FC236}">
                <a16:creationId xmlns:a16="http://schemas.microsoft.com/office/drawing/2014/main" id="{25F31EE6-8B24-A3E7-4F6D-05D926A49AD6}"/>
              </a:ext>
            </a:extLst>
          </p:cNvPr>
          <p:cNvSpPr>
            <a:spLocks noGrp="1"/>
          </p:cNvSpPr>
          <p:nvPr>
            <p:ph type="sldNum" sz="quarter" idx="12"/>
          </p:nvPr>
        </p:nvSpPr>
        <p:spPr/>
        <p:txBody>
          <a:bodyPr/>
          <a:lstStyle/>
          <a:p>
            <a:fld id="{F34BE61F-BFF2-4911-ADA4-AEE5B48EFDCE}" type="slidenum">
              <a:rPr lang="en-US" smtClean="0"/>
              <a:t>24</a:t>
            </a:fld>
            <a:endParaRPr lang="en-US"/>
          </a:p>
        </p:txBody>
      </p:sp>
      <p:pic>
        <p:nvPicPr>
          <p:cNvPr id="5" name="Picture 4" descr="Diagram&#10;&#10;Description automatically generated">
            <a:extLst>
              <a:ext uri="{FF2B5EF4-FFF2-40B4-BE49-F238E27FC236}">
                <a16:creationId xmlns:a16="http://schemas.microsoft.com/office/drawing/2014/main" id="{4FE05C55-ACAE-AB5D-D4EC-8AA7119FAD79}"/>
              </a:ext>
            </a:extLst>
          </p:cNvPr>
          <p:cNvPicPr>
            <a:picLocks noChangeAspect="1"/>
          </p:cNvPicPr>
          <p:nvPr/>
        </p:nvPicPr>
        <p:blipFill>
          <a:blip r:embed="rId2"/>
          <a:stretch>
            <a:fillRect/>
          </a:stretch>
        </p:blipFill>
        <p:spPr>
          <a:xfrm>
            <a:off x="4697359" y="0"/>
            <a:ext cx="6951451" cy="4298106"/>
          </a:xfrm>
          <a:prstGeom prst="rect">
            <a:avLst/>
          </a:prstGeom>
        </p:spPr>
      </p:pic>
    </p:spTree>
    <p:extLst>
      <p:ext uri="{BB962C8B-B14F-4D97-AF65-F5344CB8AC3E}">
        <p14:creationId xmlns:p14="http://schemas.microsoft.com/office/powerpoint/2010/main" val="1540571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BFE547A8-C0DA-4F0E-806D-9409A870D0F0}"/>
              </a:ext>
            </a:extLst>
          </p:cNvPr>
          <p:cNvSpPr>
            <a:spLocks noGrp="1" noChangeArrowheads="1"/>
          </p:cNvSpPr>
          <p:nvPr>
            <p:ph type="title"/>
          </p:nvPr>
        </p:nvSpPr>
        <p:spPr>
          <a:xfrm>
            <a:off x="263058" y="87595"/>
            <a:ext cx="7900152" cy="717815"/>
          </a:xfrm>
        </p:spPr>
        <p:txBody>
          <a:bodyPr>
            <a:normAutofit/>
          </a:bodyPr>
          <a:lstStyle/>
          <a:p>
            <a:r>
              <a:rPr lang="en-US" sz="2800" dirty="0">
                <a:latin typeface="Times New Roman" panose="02020603050405020304" pitchFamily="18" charset="0"/>
                <a:cs typeface="Times New Roman" panose="02020603050405020304" pitchFamily="18" charset="0"/>
              </a:rPr>
              <a:t>4.2.4.5 EXTRUSION</a:t>
            </a:r>
            <a:endParaRPr lang="en-GB" altLang="fr-FR" sz="2800" dirty="0">
              <a:latin typeface="Times New Roman" panose="02020603050405020304" pitchFamily="18" charset="0"/>
              <a:cs typeface="Times New Roman" panose="02020603050405020304" pitchFamily="18" charset="0"/>
            </a:endParaRPr>
          </a:p>
        </p:txBody>
      </p:sp>
      <p:sp>
        <p:nvSpPr>
          <p:cNvPr id="17" name="Espace réservé du numéro de diapositive 16">
            <a:extLst>
              <a:ext uri="{FF2B5EF4-FFF2-40B4-BE49-F238E27FC236}">
                <a16:creationId xmlns:a16="http://schemas.microsoft.com/office/drawing/2014/main" id="{B6698F05-E6D3-1948-9611-D58780EE486C}"/>
              </a:ext>
            </a:extLst>
          </p:cNvPr>
          <p:cNvSpPr>
            <a:spLocks noGrp="1"/>
          </p:cNvSpPr>
          <p:nvPr>
            <p:ph type="sldNum" sz="quarter" idx="11"/>
          </p:nvPr>
        </p:nvSpPr>
        <p:spPr/>
        <p:txBody>
          <a:bodyPr/>
          <a:lstStyle/>
          <a:p>
            <a:fld id="{4E950855-28E0-B842-9330-3B380073FD02}" type="slidenum">
              <a:rPr lang="fr-FR" smtClean="0"/>
              <a:pPr/>
              <a:t>25</a:t>
            </a:fld>
            <a:endParaRPr lang="fr-FR" dirty="0"/>
          </a:p>
        </p:txBody>
      </p:sp>
      <p:sp>
        <p:nvSpPr>
          <p:cNvPr id="12" name="Espace réservé du contenu 11">
            <a:extLst>
              <a:ext uri="{FF2B5EF4-FFF2-40B4-BE49-F238E27FC236}">
                <a16:creationId xmlns:a16="http://schemas.microsoft.com/office/drawing/2014/main" id="{A946939A-E2FB-4049-9D19-4730362F1B7B}"/>
              </a:ext>
            </a:extLst>
          </p:cNvPr>
          <p:cNvSpPr>
            <a:spLocks noGrp="1"/>
          </p:cNvSpPr>
          <p:nvPr>
            <p:ph sz="quarter" idx="12"/>
          </p:nvPr>
        </p:nvSpPr>
        <p:spPr>
          <a:xfrm>
            <a:off x="263058" y="805410"/>
            <a:ext cx="5660483" cy="2334393"/>
          </a:xfrm>
        </p:spPr>
        <p:txBody>
          <a:bodyPr>
            <a:normAutofit/>
          </a:bodyPr>
          <a:lstStyle/>
          <a:p>
            <a:pPr marL="0" indent="0" algn="just">
              <a:buNone/>
            </a:pPr>
            <a:r>
              <a:rPr lang="en-US" altLang="fr-FR" sz="2000" dirty="0">
                <a:latin typeface="Times New Roman" panose="02020603050405020304" pitchFamily="18" charset="0"/>
                <a:cs typeface="Times New Roman" panose="02020603050405020304" pitchFamily="18" charset="0"/>
              </a:rPr>
              <a:t>This process can be compared to squeezing toothpaste from a tube. It is a continuous process used to produce both solid and hollow products that have a constant cross-section: for example, a window frame, hose pipe, curtain track, garden trellis</a:t>
            </a:r>
            <a:r>
              <a:rPr lang="en-US" altLang="fr-FR" dirty="0"/>
              <a:t>.</a:t>
            </a:r>
          </a:p>
          <a:p>
            <a:pPr marL="0" indent="0" algn="just">
              <a:buNone/>
            </a:pPr>
            <a:r>
              <a:rPr lang="en-US" altLang="fr-FR" sz="2000" dirty="0">
                <a:latin typeface="Times New Roman" panose="02020603050405020304" pitchFamily="18" charset="0"/>
                <a:cs typeface="Times New Roman" panose="02020603050405020304" pitchFamily="18" charset="0"/>
              </a:rPr>
              <a:t>This extrusion is part of a window seal made from </a:t>
            </a:r>
            <a:r>
              <a:rPr lang="en-GB" altLang="fr-FR" sz="2000" dirty="0">
                <a:latin typeface="Times New Roman" panose="02020603050405020304" pitchFamily="18" charset="0"/>
                <a:cs typeface="Times New Roman" panose="02020603050405020304" pitchFamily="18" charset="0"/>
              </a:rPr>
              <a:t>thermoplastic elastomer (TPE).</a:t>
            </a:r>
            <a:r>
              <a:rPr lang="en-US" altLang="fr-FR" sz="2000" dirty="0">
                <a:latin typeface="Times New Roman" panose="02020603050405020304" pitchFamily="18" charset="0"/>
                <a:cs typeface="Times New Roman" panose="02020603050405020304" pitchFamily="18" charset="0"/>
              </a:rPr>
              <a:t> </a:t>
            </a:r>
          </a:p>
          <a:p>
            <a:pPr marL="0" indent="0" algn="just">
              <a:buNone/>
            </a:pPr>
            <a:endParaRPr lang="en-US" altLang="fr-FR" dirty="0"/>
          </a:p>
          <a:p>
            <a:endParaRPr lang="fr-FR" dirty="0"/>
          </a:p>
        </p:txBody>
      </p:sp>
      <p:pic>
        <p:nvPicPr>
          <p:cNvPr id="19" name="Picture 3">
            <a:extLst>
              <a:ext uri="{FF2B5EF4-FFF2-40B4-BE49-F238E27FC236}">
                <a16:creationId xmlns:a16="http://schemas.microsoft.com/office/drawing/2014/main" id="{1EEE9A33-DD1E-334F-B455-A5A5BFC7C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63058" y="3429000"/>
            <a:ext cx="2883195" cy="2964062"/>
          </a:xfrm>
          <a:prstGeom prst="rect">
            <a:avLst/>
          </a:prstGeom>
        </p:spPr>
      </p:pic>
      <p:pic>
        <p:nvPicPr>
          <p:cNvPr id="20" name="Picture 5">
            <a:extLst>
              <a:ext uri="{FF2B5EF4-FFF2-40B4-BE49-F238E27FC236}">
                <a16:creationId xmlns:a16="http://schemas.microsoft.com/office/drawing/2014/main" id="{27AC83AE-683A-BD41-A2DE-2233ED9B2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23788" y="319088"/>
            <a:ext cx="5805154" cy="2902577"/>
          </a:xfrm>
          <a:prstGeom prst="rect">
            <a:avLst/>
          </a:prstGeom>
        </p:spPr>
      </p:pic>
      <p:sp>
        <p:nvSpPr>
          <p:cNvPr id="4" name="TextBox 3">
            <a:extLst>
              <a:ext uri="{FF2B5EF4-FFF2-40B4-BE49-F238E27FC236}">
                <a16:creationId xmlns:a16="http://schemas.microsoft.com/office/drawing/2014/main" id="{A370B3B5-601E-58C1-A672-8C8160F743DC}"/>
              </a:ext>
            </a:extLst>
          </p:cNvPr>
          <p:cNvSpPr txBox="1"/>
          <p:nvPr/>
        </p:nvSpPr>
        <p:spPr>
          <a:xfrm>
            <a:off x="3377707" y="3494028"/>
            <a:ext cx="8551235" cy="3170099"/>
          </a:xfrm>
          <a:prstGeom prst="rect">
            <a:avLst/>
          </a:prstGeom>
          <a:noFill/>
        </p:spPr>
        <p:txBody>
          <a:bodyPr wrap="square">
            <a:spAutoFit/>
          </a:bodyPr>
          <a:lstStyle/>
          <a:p>
            <a:pPr marL="0" indent="0" algn="just">
              <a:buNone/>
            </a:pPr>
            <a:r>
              <a:rPr lang="en-US" altLang="en-US" sz="2000" dirty="0">
                <a:latin typeface="Times New Roman" panose="02020603050405020304" pitchFamily="18" charset="0"/>
                <a:cs typeface="Times New Roman" panose="02020603050405020304" pitchFamily="18" charset="0"/>
              </a:rPr>
              <a:t>Widely used for continuous production of film, sheet, tube, and other profiles; also used in conjunction with blow </a:t>
            </a:r>
            <a:r>
              <a:rPr lang="en-US" altLang="en-US" sz="2000" dirty="0" err="1">
                <a:latin typeface="Times New Roman" panose="02020603050405020304" pitchFamily="18" charset="0"/>
                <a:cs typeface="Times New Roman" panose="02020603050405020304" pitchFamily="18" charset="0"/>
              </a:rPr>
              <a:t>moulding</a:t>
            </a:r>
            <a:r>
              <a:rPr lang="en-US" altLang="en-US" sz="2000" dirty="0">
                <a:latin typeface="Times New Roman" panose="02020603050405020304" pitchFamily="18" charset="0"/>
                <a:cs typeface="Times New Roman" panose="02020603050405020304" pitchFamily="18" charset="0"/>
              </a:rPr>
              <a:t> . Thermoplastic  </a:t>
            </a:r>
            <a:r>
              <a:rPr lang="en-US" altLang="en-US" sz="2000" dirty="0" err="1">
                <a:latin typeface="Times New Roman" panose="02020603050405020304" pitchFamily="18" charset="0"/>
                <a:cs typeface="Times New Roman" panose="02020603050405020304" pitchFamily="18" charset="0"/>
              </a:rPr>
              <a:t>moulding</a:t>
            </a:r>
            <a:r>
              <a:rPr lang="en-US" altLang="en-US" sz="2000" dirty="0">
                <a:latin typeface="Times New Roman" panose="02020603050405020304" pitchFamily="18" charset="0"/>
                <a:cs typeface="Times New Roman" panose="02020603050405020304" pitchFamily="18" charset="0"/>
              </a:rPr>
              <a:t> compound is fed from a hopper to a screw pump where it is heated to </a:t>
            </a:r>
            <a:r>
              <a:rPr lang="en-US" altLang="en-US" sz="2000" dirty="0" err="1">
                <a:latin typeface="Times New Roman" panose="02020603050405020304" pitchFamily="18" charset="0"/>
                <a:cs typeface="Times New Roman" panose="02020603050405020304" pitchFamily="18" charset="0"/>
              </a:rPr>
              <a:t>plasticate</a:t>
            </a:r>
            <a:r>
              <a:rPr lang="en-US" altLang="en-US" sz="2000" dirty="0">
                <a:latin typeface="Times New Roman" panose="02020603050405020304" pitchFamily="18" charset="0"/>
                <a:cs typeface="Times New Roman" panose="02020603050405020304" pitchFamily="18" charset="0"/>
              </a:rPr>
              <a:t> then pumped out through the shaping orifice (die) to achieve desired cross section. Production lines require input and takeoff equipment that can be complex. Low tool cost, numerous complex profile shapes possible, very rapid production rates, can apply coatings or jacketing to core materials (Such as wire).</a:t>
            </a:r>
          </a:p>
          <a:p>
            <a:pPr marL="0" indent="0" algn="just">
              <a:buNone/>
            </a:pPr>
            <a:endParaRPr lang="en-US" altLang="en-US" sz="2000" dirty="0">
              <a:latin typeface="Times New Roman" panose="02020603050405020304" pitchFamily="18" charset="0"/>
              <a:cs typeface="Times New Roman" panose="02020603050405020304" pitchFamily="18" charset="0"/>
            </a:endParaRPr>
          </a:p>
          <a:p>
            <a:pPr marL="0" indent="0" algn="just">
              <a:buNone/>
            </a:pPr>
            <a:r>
              <a:rPr lang="en-US" altLang="en-US" sz="2000" dirty="0">
                <a:latin typeface="Times New Roman" panose="02020603050405020304" pitchFamily="18" charset="0"/>
                <a:cs typeface="Times New Roman" panose="02020603050405020304" pitchFamily="18" charset="0"/>
              </a:rPr>
              <a:t>LIMITATIONS:</a:t>
            </a:r>
          </a:p>
          <a:p>
            <a:pPr marL="0" indent="0" algn="just">
              <a:buNone/>
            </a:pPr>
            <a:r>
              <a:rPr lang="en-US" altLang="en-US" sz="2000" dirty="0">
                <a:latin typeface="Times New Roman" panose="02020603050405020304" pitchFamily="18" charset="0"/>
                <a:cs typeface="Times New Roman" panose="02020603050405020304" pitchFamily="18" charset="0"/>
              </a:rPr>
              <a:t>Usually limited to sections of uniform cross section</a:t>
            </a:r>
          </a:p>
        </p:txBody>
      </p:sp>
    </p:spTree>
    <p:extLst>
      <p:ext uri="{BB962C8B-B14F-4D97-AF65-F5344CB8AC3E}">
        <p14:creationId xmlns:p14="http://schemas.microsoft.com/office/powerpoint/2010/main" val="9092291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EA58-F95B-CBDC-2590-AC6A99E61F3B}"/>
              </a:ext>
            </a:extLst>
          </p:cNvPr>
          <p:cNvSpPr>
            <a:spLocks noGrp="1"/>
          </p:cNvSpPr>
          <p:nvPr>
            <p:ph type="title"/>
          </p:nvPr>
        </p:nvSpPr>
        <p:spPr>
          <a:xfrm>
            <a:off x="358821" y="99839"/>
            <a:ext cx="3979715" cy="1330841"/>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Plastic Extrusion</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D2C1A993-3A8F-8AC2-1416-9636EF132149}"/>
              </a:ext>
            </a:extLst>
          </p:cNvPr>
          <p:cNvSpPr>
            <a:spLocks noGrp="1"/>
          </p:cNvSpPr>
          <p:nvPr>
            <p:ph idx="1"/>
          </p:nvPr>
        </p:nvSpPr>
        <p:spPr>
          <a:xfrm>
            <a:off x="360993" y="4955497"/>
            <a:ext cx="11470013" cy="1750183"/>
          </a:xfrm>
        </p:spPr>
        <p:txBody>
          <a:bodyPr vert="horz" lIns="91440" tIns="45720" rIns="91440" bIns="45720" rtlCol="0" anchor="t">
            <a:noAutofit/>
          </a:bodyPr>
          <a:lstStyle/>
          <a:p>
            <a:r>
              <a:rPr lang="en-US" sz="2000" dirty="0">
                <a:latin typeface="Times New Roman" panose="02020603050405020304" pitchFamily="18" charset="0"/>
                <a:ea typeface="+mn-lt"/>
                <a:cs typeface="Times New Roman" panose="02020603050405020304" pitchFamily="18" charset="0"/>
              </a:rPr>
              <a:t>Extrusion is a process used to create objects of a fixed cross-sectional profile by pushing material through a die of the desired cross-section.</a:t>
            </a:r>
          </a:p>
          <a:p>
            <a:r>
              <a:rPr lang="en-US" sz="2000" dirty="0">
                <a:latin typeface="Times New Roman" panose="02020603050405020304" pitchFamily="18" charset="0"/>
                <a:ea typeface="+mn-lt"/>
                <a:cs typeface="Times New Roman" panose="02020603050405020304" pitchFamily="18" charset="0"/>
              </a:rPr>
              <a:t>Plastics extrusion is a normally high volume manufacturing process where a polymer material, enriched with the desired additives, is melted and formed in a continuous process. The raw material (polymer) in the form of granulates, is gravity fed into the hopper and through the feed throat, drops on a rotating screw.</a:t>
            </a:r>
            <a:endParaRPr lang="en-US" sz="2000" dirty="0">
              <a:latin typeface="Times New Roman" panose="02020603050405020304" pitchFamily="18" charset="0"/>
              <a:cs typeface="Times New Roman" panose="02020603050405020304" pitchFamily="18" charset="0"/>
            </a:endParaRPr>
          </a:p>
        </p:txBody>
      </p:sp>
      <p:pic>
        <p:nvPicPr>
          <p:cNvPr id="4" name="Picture 4" descr="Diagram&#10;&#10;Description automatically generated">
            <a:extLst>
              <a:ext uri="{FF2B5EF4-FFF2-40B4-BE49-F238E27FC236}">
                <a16:creationId xmlns:a16="http://schemas.microsoft.com/office/drawing/2014/main" id="{9CEF04A5-0F6E-2BF3-A2B2-0EFBFBBA635F}"/>
              </a:ext>
            </a:extLst>
          </p:cNvPr>
          <p:cNvPicPr>
            <a:picLocks noChangeAspect="1"/>
          </p:cNvPicPr>
          <p:nvPr/>
        </p:nvPicPr>
        <p:blipFill>
          <a:blip r:embed="rId2"/>
          <a:stretch>
            <a:fillRect/>
          </a:stretch>
        </p:blipFill>
        <p:spPr>
          <a:xfrm>
            <a:off x="3735421" y="571662"/>
            <a:ext cx="7918315" cy="3964493"/>
          </a:xfrm>
          <a:prstGeom prst="rect">
            <a:avLst/>
          </a:prstGeom>
        </p:spPr>
      </p:pic>
    </p:spTree>
    <p:extLst>
      <p:ext uri="{BB962C8B-B14F-4D97-AF65-F5344CB8AC3E}">
        <p14:creationId xmlns:p14="http://schemas.microsoft.com/office/powerpoint/2010/main" val="254178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0BF52A-5BC2-4A28-345B-CEBB83F0E9BF}"/>
              </a:ext>
            </a:extLst>
          </p:cNvPr>
          <p:cNvSpPr>
            <a:spLocks noGrp="1"/>
          </p:cNvSpPr>
          <p:nvPr>
            <p:ph idx="1"/>
          </p:nvPr>
        </p:nvSpPr>
        <p:spPr>
          <a:xfrm>
            <a:off x="643469" y="1782981"/>
            <a:ext cx="4008384" cy="4393982"/>
          </a:xfrm>
        </p:spPr>
        <p:txBody>
          <a:bodyPr>
            <a:normAutofit/>
          </a:bodyPr>
          <a:lstStyle/>
          <a:p>
            <a:pPr marL="0" indent="0">
              <a:buNone/>
            </a:pPr>
            <a:r>
              <a:rPr lang="en-US" sz="2000"/>
              <a:t>.</a:t>
            </a:r>
            <a:endParaRPr lang="en-IN" sz="2000"/>
          </a:p>
        </p:txBody>
      </p:sp>
      <p:pic>
        <p:nvPicPr>
          <p:cNvPr id="4" name="Picture 3" descr="therm mach">
            <a:extLst>
              <a:ext uri="{FF2B5EF4-FFF2-40B4-BE49-F238E27FC236}">
                <a16:creationId xmlns:a16="http://schemas.microsoft.com/office/drawing/2014/main" id="{31166001-0545-2639-1399-36F201EEAB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338" y="2680542"/>
            <a:ext cx="6253212" cy="21729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4">
            <a:extLst>
              <a:ext uri="{FF2B5EF4-FFF2-40B4-BE49-F238E27FC236}">
                <a16:creationId xmlns:a16="http://schemas.microsoft.com/office/drawing/2014/main" id="{46AC7241-193C-08A7-E181-57CB77AE02BB}"/>
              </a:ext>
            </a:extLst>
          </p:cNvPr>
          <p:cNvSpPr/>
          <p:nvPr/>
        </p:nvSpPr>
        <p:spPr>
          <a:xfrm>
            <a:off x="336910" y="534599"/>
            <a:ext cx="6253212" cy="202486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pic>
        <p:nvPicPr>
          <p:cNvPr id="6" name="Picture 5" descr="therm products2">
            <a:extLst>
              <a:ext uri="{FF2B5EF4-FFF2-40B4-BE49-F238E27FC236}">
                <a16:creationId xmlns:a16="http://schemas.microsoft.com/office/drawing/2014/main" id="{59D4256C-42BF-B7E9-14E0-87E43963B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7695" y="681254"/>
            <a:ext cx="4127395" cy="308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2">
            <a:extLst>
              <a:ext uri="{FF2B5EF4-FFF2-40B4-BE49-F238E27FC236}">
                <a16:creationId xmlns:a16="http://schemas.microsoft.com/office/drawing/2014/main" id="{7C2C83D1-301F-E360-9C7D-9E89C73224DD}"/>
              </a:ext>
            </a:extLst>
          </p:cNvPr>
          <p:cNvSpPr txBox="1">
            <a:spLocks noGrp="1"/>
          </p:cNvSpPr>
          <p:nvPr/>
        </p:nvSpPr>
        <p:spPr>
          <a:xfrm>
            <a:off x="8173644" y="4180064"/>
            <a:ext cx="3235496" cy="381515"/>
          </a:xfrm>
          <a:prstGeom prst="rect">
            <a:avLst/>
          </a:prstGeom>
        </p:spPr>
        <p:txBody>
          <a:bodyPr vert="horz" wrap="square" lIns="0" tIns="12065" rIns="0" bIns="0" rtlCol="0">
            <a:spAutoFit/>
          </a:bodyPr>
          <a:lstStyle>
            <a:lvl1pPr>
              <a:defRPr sz="3200" b="0" i="0">
                <a:solidFill>
                  <a:srgbClr val="FF0000"/>
                </a:solidFill>
                <a:latin typeface="Arial"/>
                <a:ea typeface="+mj-ea"/>
                <a:cs typeface="Arial"/>
              </a:defRPr>
            </a:lvl1pPr>
          </a:lstStyle>
          <a:p>
            <a:pPr marL="12700">
              <a:lnSpc>
                <a:spcPct val="100000"/>
              </a:lnSpc>
              <a:spcBef>
                <a:spcPts val="95"/>
              </a:spcBef>
            </a:pPr>
            <a:r>
              <a:rPr sz="2400" spc="-5" dirty="0">
                <a:solidFill>
                  <a:schemeClr val="tx1"/>
                </a:solidFill>
              </a:rPr>
              <a:t>Thermo Formed</a:t>
            </a:r>
            <a:r>
              <a:rPr sz="2400" spc="25" dirty="0">
                <a:solidFill>
                  <a:schemeClr val="tx1"/>
                </a:solidFill>
              </a:rPr>
              <a:t> </a:t>
            </a:r>
            <a:r>
              <a:rPr sz="2400" spc="-5" dirty="0">
                <a:solidFill>
                  <a:schemeClr val="tx1"/>
                </a:solidFill>
              </a:rPr>
              <a:t>Parts</a:t>
            </a:r>
            <a:endParaRPr sz="2400" dirty="0">
              <a:solidFill>
                <a:schemeClr val="tx1"/>
              </a:solidFill>
            </a:endParaRPr>
          </a:p>
        </p:txBody>
      </p:sp>
      <p:sp>
        <p:nvSpPr>
          <p:cNvPr id="2" name="Title 3">
            <a:extLst>
              <a:ext uri="{FF2B5EF4-FFF2-40B4-BE49-F238E27FC236}">
                <a16:creationId xmlns:a16="http://schemas.microsoft.com/office/drawing/2014/main" id="{09EDD320-8150-6B81-E0CA-A0083DB7169E}"/>
              </a:ext>
            </a:extLst>
          </p:cNvPr>
          <p:cNvSpPr>
            <a:spLocks noGrp="1" noChangeArrowheads="1"/>
          </p:cNvSpPr>
          <p:nvPr>
            <p:ph type="title"/>
          </p:nvPr>
        </p:nvSpPr>
        <p:spPr bwMode="auto">
          <a:xfrm>
            <a:off x="335913" y="122501"/>
            <a:ext cx="3428013" cy="83237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anchor="t" anchorCtr="0" compatLnSpc="1">
            <a:prstTxWarp prst="textNoShape">
              <a:avLst/>
            </a:prstTxWarp>
            <a:normAutofit fontScale="900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200" dirty="0">
                <a:latin typeface="Times New Roman" panose="02020603050405020304" pitchFamily="18" charset="0"/>
                <a:cs typeface="Times New Roman" panose="02020603050405020304" pitchFamily="18" charset="0"/>
              </a:rPr>
              <a:t>4.2.4.6 THERMOFORMING</a:t>
            </a:r>
            <a:br>
              <a:rPr lang="en-US" sz="2000" dirty="0"/>
            </a:br>
            <a:br>
              <a:rPr lang="en-US" altLang="en-US" sz="3600" b="1" u="sng" dirty="0">
                <a:latin typeface="Algerian" panose="04020705040A02060702" pitchFamily="82" charset="0"/>
              </a:rPr>
            </a:br>
            <a:endParaRPr lang="en-US" altLang="en-US" sz="3600" b="1" u="sng" dirty="0">
              <a:latin typeface="Algerian" panose="04020705040A02060702" pitchFamily="82" charset="0"/>
            </a:endParaRPr>
          </a:p>
        </p:txBody>
      </p:sp>
      <p:sp>
        <p:nvSpPr>
          <p:cNvPr id="10" name="TextBox 9">
            <a:extLst>
              <a:ext uri="{FF2B5EF4-FFF2-40B4-BE49-F238E27FC236}">
                <a16:creationId xmlns:a16="http://schemas.microsoft.com/office/drawing/2014/main" id="{F06C1955-1951-E46B-46E9-6F84F668A099}"/>
              </a:ext>
            </a:extLst>
          </p:cNvPr>
          <p:cNvSpPr txBox="1"/>
          <p:nvPr/>
        </p:nvSpPr>
        <p:spPr>
          <a:xfrm>
            <a:off x="144524" y="4974607"/>
            <a:ext cx="11519391" cy="1754326"/>
          </a:xfrm>
          <a:prstGeom prst="rect">
            <a:avLst/>
          </a:prstGeom>
          <a:noFill/>
        </p:spPr>
        <p:txBody>
          <a:bodyPr wrap="square">
            <a:spAutoFit/>
          </a:bodyPr>
          <a:lstStyle/>
          <a:p>
            <a:pPr marL="0" indent="0" algn="just">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Heat-softened thermoplastic sheet is positioned over male or female </a:t>
            </a:r>
            <a:r>
              <a:rPr lang="en-US" altLang="en-US" sz="1800" dirty="0" err="1">
                <a:latin typeface="Times New Roman" panose="02020603050405020304" pitchFamily="18" charset="0"/>
                <a:cs typeface="Times New Roman" panose="02020603050405020304" pitchFamily="18" charset="0"/>
              </a:rPr>
              <a:t>mould</a:t>
            </a:r>
            <a:r>
              <a:rPr lang="en-US" altLang="en-US" sz="1800" dirty="0">
                <a:latin typeface="Times New Roman" panose="02020603050405020304" pitchFamily="18" charset="0"/>
                <a:cs typeface="Times New Roman" panose="02020603050405020304" pitchFamily="18" charset="0"/>
              </a:rPr>
              <a:t>; air is evacuated between sheet and </a:t>
            </a:r>
            <a:r>
              <a:rPr lang="en-US" altLang="en-US" sz="1800" dirty="0" err="1">
                <a:latin typeface="Times New Roman" panose="02020603050405020304" pitchFamily="18" charset="0"/>
                <a:cs typeface="Times New Roman" panose="02020603050405020304" pitchFamily="18" charset="0"/>
              </a:rPr>
              <a:t>mould</a:t>
            </a:r>
            <a:r>
              <a:rPr lang="en-US" altLang="en-US" sz="1800" dirty="0">
                <a:latin typeface="Times New Roman" panose="02020603050405020304" pitchFamily="18" charset="0"/>
                <a:cs typeface="Times New Roman" panose="02020603050405020304" pitchFamily="18" charset="0"/>
              </a:rPr>
              <a:t>, forcing sheet to conform to contour of </a:t>
            </a:r>
            <a:r>
              <a:rPr lang="en-US" altLang="en-US" sz="1800" dirty="0" err="1">
                <a:latin typeface="Times New Roman" panose="02020603050405020304" pitchFamily="18" charset="0"/>
                <a:cs typeface="Times New Roman" panose="02020603050405020304" pitchFamily="18" charset="0"/>
              </a:rPr>
              <a:t>mould</a:t>
            </a:r>
            <a:r>
              <a:rPr lang="en-US" altLang="en-US" sz="1800" dirty="0">
                <a:latin typeface="Times New Roman" panose="02020603050405020304" pitchFamily="18" charset="0"/>
                <a:cs typeface="Times New Roman" panose="02020603050405020304" pitchFamily="18" charset="0"/>
              </a:rPr>
              <a:t>. Variations are vacuum snapback, plug assist, drape forming, etc. Tooling costs are generally low, large part production with thin sections possible, and often comes out economical for limited part production.</a:t>
            </a:r>
          </a:p>
          <a:p>
            <a:pPr marL="0" indent="0" algn="just">
              <a:buFont typeface="Arial" panose="020B0604020202020204" pitchFamily="34" charset="0"/>
              <a:buNone/>
            </a:pPr>
            <a:r>
              <a:rPr lang="en-IN" sz="1800" dirty="0">
                <a:latin typeface="Times New Roman" panose="02020603050405020304" pitchFamily="18" charset="0"/>
                <a:cs typeface="Times New Roman" panose="02020603050405020304" pitchFamily="18" charset="0"/>
              </a:rPr>
              <a:t>LIMITATIONS:</a:t>
            </a:r>
          </a:p>
          <a:p>
            <a:pPr marL="0" indent="0" algn="just">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Limited to parts of simple configuration, high scrap, and limited number of materials from which to choose</a:t>
            </a:r>
            <a:endParaRPr lang="en-US" dirty="0"/>
          </a:p>
        </p:txBody>
      </p:sp>
      <p:sp>
        <p:nvSpPr>
          <p:cNvPr id="8" name="Slide Number Placeholder 7">
            <a:extLst>
              <a:ext uri="{FF2B5EF4-FFF2-40B4-BE49-F238E27FC236}">
                <a16:creationId xmlns:a16="http://schemas.microsoft.com/office/drawing/2014/main" id="{D1399923-2D04-174B-49ED-D495A4940871}"/>
              </a:ext>
            </a:extLst>
          </p:cNvPr>
          <p:cNvSpPr>
            <a:spLocks noGrp="1"/>
          </p:cNvSpPr>
          <p:nvPr>
            <p:ph type="sldNum" sz="quarter" idx="12"/>
          </p:nvPr>
        </p:nvSpPr>
        <p:spPr/>
        <p:txBody>
          <a:bodyPr/>
          <a:lstStyle/>
          <a:p>
            <a:fld id="{F34BE61F-BFF2-4911-ADA4-AEE5B48EFDCE}" type="slidenum">
              <a:rPr lang="en-US" smtClean="0"/>
              <a:t>27</a:t>
            </a:fld>
            <a:endParaRPr lang="en-US"/>
          </a:p>
        </p:txBody>
      </p:sp>
    </p:spTree>
    <p:extLst>
      <p:ext uri="{BB962C8B-B14F-4D97-AF65-F5344CB8AC3E}">
        <p14:creationId xmlns:p14="http://schemas.microsoft.com/office/powerpoint/2010/main" val="2807292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AA1AE2DC-4B58-4EFF-BDEF-6DA2A5F9D1EF}"/>
              </a:ext>
            </a:extLst>
          </p:cNvPr>
          <p:cNvSpPr>
            <a:spLocks noGrp="1" noChangeArrowheads="1"/>
          </p:cNvSpPr>
          <p:nvPr>
            <p:ph type="title"/>
          </p:nvPr>
        </p:nvSpPr>
        <p:spPr>
          <a:xfrm>
            <a:off x="260102" y="302785"/>
            <a:ext cx="10185897" cy="956464"/>
          </a:xfrm>
        </p:spPr>
        <p:txBody>
          <a:bodyPr>
            <a:normAutofit fontScale="90000"/>
          </a:bodyPr>
          <a:lstStyle/>
          <a:p>
            <a:r>
              <a:rPr lang="en-US" sz="3100" dirty="0">
                <a:latin typeface="Times New Roman" panose="02020603050405020304" pitchFamily="18" charset="0"/>
                <a:cs typeface="Times New Roman" panose="02020603050405020304" pitchFamily="18" charset="0"/>
              </a:rPr>
              <a:t>4.2.5.1 COMPRESSION MOULDING</a:t>
            </a:r>
            <a:br>
              <a:rPr lang="en-US" dirty="0"/>
            </a:br>
            <a:endParaRPr lang="en-GB" altLang="fr-FR" dirty="0"/>
          </a:p>
        </p:txBody>
      </p:sp>
      <p:pic>
        <p:nvPicPr>
          <p:cNvPr id="7172" name="Picture 3">
            <a:extLst>
              <a:ext uri="{FF2B5EF4-FFF2-40B4-BE49-F238E27FC236}">
                <a16:creationId xmlns:a16="http://schemas.microsoft.com/office/drawing/2014/main" id="{921D1553-D018-466E-B656-226343916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467" y="2276477"/>
            <a:ext cx="2171700" cy="122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4">
            <a:extLst>
              <a:ext uri="{FF2B5EF4-FFF2-40B4-BE49-F238E27FC236}">
                <a16:creationId xmlns:a16="http://schemas.microsoft.com/office/drawing/2014/main" id="{7ED65C1C-3D54-41D0-9285-B3049B819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816" y="3860800"/>
            <a:ext cx="21717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5">
            <a:extLst>
              <a:ext uri="{FF2B5EF4-FFF2-40B4-BE49-F238E27FC236}">
                <a16:creationId xmlns:a16="http://schemas.microsoft.com/office/drawing/2014/main" id="{1173C113-9119-4237-90F8-204E38355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5416" y="5154613"/>
            <a:ext cx="2171700"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6">
            <a:extLst>
              <a:ext uri="{FF2B5EF4-FFF2-40B4-BE49-F238E27FC236}">
                <a16:creationId xmlns:a16="http://schemas.microsoft.com/office/drawing/2014/main" id="{8D1E72AD-52AA-436C-8F5C-65C53DA5D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616" y="3859213"/>
            <a:ext cx="2171700"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7">
            <a:extLst>
              <a:ext uri="{FF2B5EF4-FFF2-40B4-BE49-F238E27FC236}">
                <a16:creationId xmlns:a16="http://schemas.microsoft.com/office/drawing/2014/main" id="{5C15AD09-49E0-400D-968D-C0191F21A49F}"/>
              </a:ext>
            </a:extLst>
          </p:cNvPr>
          <p:cNvSpPr>
            <a:spLocks noChangeArrowheads="1"/>
          </p:cNvSpPr>
          <p:nvPr/>
        </p:nvSpPr>
        <p:spPr bwMode="auto">
          <a:xfrm>
            <a:off x="185738" y="782195"/>
            <a:ext cx="67788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algn="just"/>
            <a:r>
              <a:rPr lang="en-US" altLang="fr-FR" sz="2000" dirty="0">
                <a:latin typeface="Times New Roman" panose="02020603050405020304" pitchFamily="18" charset="0"/>
              </a:rPr>
              <a:t>This is, historically, the oldest commercial plastics </a:t>
            </a:r>
            <a:r>
              <a:rPr lang="en-US" altLang="fr-FR" sz="2000" dirty="0" err="1">
                <a:latin typeface="Times New Roman" panose="02020603050405020304" pitchFamily="18" charset="0"/>
              </a:rPr>
              <a:t>moulding</a:t>
            </a:r>
            <a:r>
              <a:rPr lang="en-US" altLang="fr-FR" sz="2000" dirty="0">
                <a:latin typeface="Times New Roman" panose="02020603050405020304" pitchFamily="18" charset="0"/>
              </a:rPr>
              <a:t> process and is mainly used to make products from thermosetting materials. A combination of heat and pressure is used to change </a:t>
            </a:r>
            <a:r>
              <a:rPr lang="en-GB" altLang="fr-FR" sz="2000" dirty="0">
                <a:latin typeface="Times New Roman" panose="02020603050405020304" pitchFamily="18" charset="0"/>
              </a:rPr>
              <a:t>the material's form and chemical structure.</a:t>
            </a:r>
            <a:r>
              <a:rPr lang="en-US" altLang="fr-FR" sz="2000" dirty="0">
                <a:latin typeface="Times New Roman" panose="02020603050405020304" pitchFamily="18" charset="0"/>
              </a:rPr>
              <a:t> </a:t>
            </a:r>
          </a:p>
        </p:txBody>
      </p:sp>
      <p:sp>
        <p:nvSpPr>
          <p:cNvPr id="7177" name="Rectangle 8">
            <a:extLst>
              <a:ext uri="{FF2B5EF4-FFF2-40B4-BE49-F238E27FC236}">
                <a16:creationId xmlns:a16="http://schemas.microsoft.com/office/drawing/2014/main" id="{4E3C6554-FC1A-43A4-90E9-C5A53156ED41}"/>
              </a:ext>
            </a:extLst>
          </p:cNvPr>
          <p:cNvSpPr>
            <a:spLocks noChangeArrowheads="1"/>
          </p:cNvSpPr>
          <p:nvPr/>
        </p:nvSpPr>
        <p:spPr bwMode="auto">
          <a:xfrm>
            <a:off x="6860707" y="3243044"/>
            <a:ext cx="5227454"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algn="just"/>
            <a:r>
              <a:rPr lang="en-US" altLang="fr-FR" sz="2000" u="sng" dirty="0">
                <a:latin typeface="Times New Roman" panose="02020603050405020304" pitchFamily="18" charset="0"/>
              </a:rPr>
              <a:t>Materials</a:t>
            </a:r>
          </a:p>
          <a:p>
            <a:pPr algn="just"/>
            <a:r>
              <a:rPr lang="en-US" altLang="fr-FR" sz="2000" dirty="0">
                <a:latin typeface="Times New Roman" panose="02020603050405020304" pitchFamily="18" charset="0"/>
              </a:rPr>
              <a:t>Typical thermosetting plastics used in compression </a:t>
            </a:r>
            <a:r>
              <a:rPr lang="en-US" altLang="fr-FR" sz="2000" dirty="0" err="1">
                <a:latin typeface="Times New Roman" panose="02020603050405020304" pitchFamily="18" charset="0"/>
              </a:rPr>
              <a:t>moulding</a:t>
            </a:r>
            <a:r>
              <a:rPr lang="en-US" altLang="fr-FR" sz="2000" dirty="0">
                <a:latin typeface="Times New Roman" panose="02020603050405020304" pitchFamily="18" charset="0"/>
              </a:rPr>
              <a:t> are urea formaldehyde and phenol formaldehyde. These materials are different from   </a:t>
            </a:r>
          </a:p>
          <a:p>
            <a:pPr algn="just"/>
            <a:r>
              <a:rPr lang="en-US" altLang="fr-FR" sz="2000" dirty="0">
                <a:latin typeface="Times New Roman" panose="02020603050405020304" pitchFamily="18" charset="0"/>
              </a:rPr>
              <a:t>thermoplastics as they cannot be reheated and reshaped because a chemical change, called </a:t>
            </a:r>
            <a:r>
              <a:rPr lang="en-US" altLang="fr-FR" sz="2000" dirty="0" err="1">
                <a:latin typeface="Times New Roman" panose="02020603050405020304" pitchFamily="18" charset="0"/>
              </a:rPr>
              <a:t>polymerisation</a:t>
            </a:r>
            <a:r>
              <a:rPr lang="en-US" altLang="fr-FR" sz="2000" dirty="0">
                <a:latin typeface="Times New Roman" panose="02020603050405020304" pitchFamily="18" charset="0"/>
              </a:rPr>
              <a:t>, has taken place. Generally thermosets tend to be harder, stiffer and more resistant to the effects of heat and chemical attack than are thermoplastic materials. </a:t>
            </a:r>
          </a:p>
          <a:p>
            <a:pPr algn="just"/>
            <a:endParaRPr lang="en-US" altLang="fr-FR" sz="1400" dirty="0">
              <a:cs typeface="Arial" panose="020B0604020202020204" pitchFamily="34" charset="0"/>
            </a:endParaRPr>
          </a:p>
        </p:txBody>
      </p:sp>
      <p:sp>
        <p:nvSpPr>
          <p:cNvPr id="7178" name="AutoShape 9">
            <a:extLst>
              <a:ext uri="{FF2B5EF4-FFF2-40B4-BE49-F238E27FC236}">
                <a16:creationId xmlns:a16="http://schemas.microsoft.com/office/drawing/2014/main" id="{16ACADAD-7091-4622-AE02-84A0E79B34B8}"/>
              </a:ext>
            </a:extLst>
          </p:cNvPr>
          <p:cNvSpPr>
            <a:spLocks noChangeArrowheads="1"/>
          </p:cNvSpPr>
          <p:nvPr/>
        </p:nvSpPr>
        <p:spPr bwMode="auto">
          <a:xfrm rot="2333555">
            <a:off x="5139516" y="2913063"/>
            <a:ext cx="762000" cy="609600"/>
          </a:xfrm>
          <a:custGeom>
            <a:avLst/>
            <a:gdLst>
              <a:gd name="T0" fmla="*/ 13439598 w 21600"/>
              <a:gd name="T1" fmla="*/ 0 h 21600"/>
              <a:gd name="T2" fmla="*/ 3360208 w 21600"/>
              <a:gd name="T3" fmla="*/ 8602134 h 21600"/>
              <a:gd name="T4" fmla="*/ 13439598 w 21600"/>
              <a:gd name="T5" fmla="*/ 4301067 h 21600"/>
              <a:gd name="T6" fmla="*/ 30241873 w 21600"/>
              <a:gd name="T7" fmla="*/ 8602134 h 21600"/>
              <a:gd name="T8" fmla="*/ 23521459 w 21600"/>
              <a:gd name="T9" fmla="*/ 12903199 h 21600"/>
              <a:gd name="T10" fmla="*/ 16801040 w 21600"/>
              <a:gd name="T11" fmla="*/ 8602134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E8F131"/>
          </a:solidFill>
          <a:ln w="12699">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fr-FR"/>
          </a:p>
        </p:txBody>
      </p:sp>
      <p:sp>
        <p:nvSpPr>
          <p:cNvPr id="7179" name="AutoShape 10">
            <a:extLst>
              <a:ext uri="{FF2B5EF4-FFF2-40B4-BE49-F238E27FC236}">
                <a16:creationId xmlns:a16="http://schemas.microsoft.com/office/drawing/2014/main" id="{C0B2087E-C0A5-45BA-8D4C-3CF6AA171B81}"/>
              </a:ext>
            </a:extLst>
          </p:cNvPr>
          <p:cNvSpPr>
            <a:spLocks noChangeArrowheads="1"/>
          </p:cNvSpPr>
          <p:nvPr/>
        </p:nvSpPr>
        <p:spPr bwMode="auto">
          <a:xfrm rot="6820672">
            <a:off x="5063316" y="5122863"/>
            <a:ext cx="762000" cy="609600"/>
          </a:xfrm>
          <a:custGeom>
            <a:avLst/>
            <a:gdLst>
              <a:gd name="T0" fmla="*/ 13439598 w 21600"/>
              <a:gd name="T1" fmla="*/ 0 h 21600"/>
              <a:gd name="T2" fmla="*/ 3360208 w 21600"/>
              <a:gd name="T3" fmla="*/ 8602134 h 21600"/>
              <a:gd name="T4" fmla="*/ 13439598 w 21600"/>
              <a:gd name="T5" fmla="*/ 4301067 h 21600"/>
              <a:gd name="T6" fmla="*/ 30241873 w 21600"/>
              <a:gd name="T7" fmla="*/ 8602134 h 21600"/>
              <a:gd name="T8" fmla="*/ 23521459 w 21600"/>
              <a:gd name="T9" fmla="*/ 12903199 h 21600"/>
              <a:gd name="T10" fmla="*/ 16801040 w 21600"/>
              <a:gd name="T11" fmla="*/ 8602134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E8F131"/>
          </a:solidFill>
          <a:ln w="12699">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fr-FR"/>
          </a:p>
        </p:txBody>
      </p:sp>
      <p:sp>
        <p:nvSpPr>
          <p:cNvPr id="7180" name="AutoShape 11">
            <a:extLst>
              <a:ext uri="{FF2B5EF4-FFF2-40B4-BE49-F238E27FC236}">
                <a16:creationId xmlns:a16="http://schemas.microsoft.com/office/drawing/2014/main" id="{B21B96E6-5078-4E80-B887-D78F226FBEEC}"/>
              </a:ext>
            </a:extLst>
          </p:cNvPr>
          <p:cNvSpPr>
            <a:spLocks noChangeArrowheads="1"/>
          </p:cNvSpPr>
          <p:nvPr/>
        </p:nvSpPr>
        <p:spPr bwMode="auto">
          <a:xfrm rot="18421970">
            <a:off x="1786716" y="2913063"/>
            <a:ext cx="762000" cy="609600"/>
          </a:xfrm>
          <a:custGeom>
            <a:avLst/>
            <a:gdLst>
              <a:gd name="T0" fmla="*/ 13439598 w 21600"/>
              <a:gd name="T1" fmla="*/ 0 h 21600"/>
              <a:gd name="T2" fmla="*/ 3360208 w 21600"/>
              <a:gd name="T3" fmla="*/ 8602134 h 21600"/>
              <a:gd name="T4" fmla="*/ 13439598 w 21600"/>
              <a:gd name="T5" fmla="*/ 4301067 h 21600"/>
              <a:gd name="T6" fmla="*/ 30241873 w 21600"/>
              <a:gd name="T7" fmla="*/ 8602134 h 21600"/>
              <a:gd name="T8" fmla="*/ 23521459 w 21600"/>
              <a:gd name="T9" fmla="*/ 12903199 h 21600"/>
              <a:gd name="T10" fmla="*/ 16801040 w 21600"/>
              <a:gd name="T11" fmla="*/ 8602134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E8F131"/>
          </a:solidFill>
          <a:ln w="12699">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fr-FR"/>
          </a:p>
        </p:txBody>
      </p:sp>
      <p:sp>
        <p:nvSpPr>
          <p:cNvPr id="7181" name="AutoShape 12">
            <a:extLst>
              <a:ext uri="{FF2B5EF4-FFF2-40B4-BE49-F238E27FC236}">
                <a16:creationId xmlns:a16="http://schemas.microsoft.com/office/drawing/2014/main" id="{1FF4C038-4CA4-49F6-9B9C-EE92EEDD171E}"/>
              </a:ext>
            </a:extLst>
          </p:cNvPr>
          <p:cNvSpPr>
            <a:spLocks noChangeArrowheads="1"/>
          </p:cNvSpPr>
          <p:nvPr/>
        </p:nvSpPr>
        <p:spPr bwMode="auto">
          <a:xfrm rot="13692341">
            <a:off x="1862916" y="5199063"/>
            <a:ext cx="762000" cy="609600"/>
          </a:xfrm>
          <a:custGeom>
            <a:avLst/>
            <a:gdLst>
              <a:gd name="T0" fmla="*/ 13439598 w 21600"/>
              <a:gd name="T1" fmla="*/ 0 h 21600"/>
              <a:gd name="T2" fmla="*/ 3360208 w 21600"/>
              <a:gd name="T3" fmla="*/ 8602134 h 21600"/>
              <a:gd name="T4" fmla="*/ 13439598 w 21600"/>
              <a:gd name="T5" fmla="*/ 4301067 h 21600"/>
              <a:gd name="T6" fmla="*/ 30241873 w 21600"/>
              <a:gd name="T7" fmla="*/ 8602134 h 21600"/>
              <a:gd name="T8" fmla="*/ 23521459 w 21600"/>
              <a:gd name="T9" fmla="*/ 12903199 h 21600"/>
              <a:gd name="T10" fmla="*/ 16801040 w 21600"/>
              <a:gd name="T11" fmla="*/ 8602134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E8F131"/>
          </a:solidFill>
          <a:ln w="12699">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fr-FR"/>
          </a:p>
        </p:txBody>
      </p:sp>
      <p:pic>
        <p:nvPicPr>
          <p:cNvPr id="2" name="Espace réservé de l'image en ligne 7">
            <a:extLst>
              <a:ext uri="{FF2B5EF4-FFF2-40B4-BE49-F238E27FC236}">
                <a16:creationId xmlns:a16="http://schemas.microsoft.com/office/drawing/2014/main" id="{2C283C0F-8785-8DFC-EE4A-C4975897B0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2049" y="106363"/>
            <a:ext cx="3810000" cy="3111500"/>
          </a:xfrm>
          <a:prstGeom prst="rect">
            <a:avLst/>
          </a:prstGeom>
        </p:spPr>
      </p:pic>
      <p:sp>
        <p:nvSpPr>
          <p:cNvPr id="3" name="Slide Number Placeholder 2">
            <a:extLst>
              <a:ext uri="{FF2B5EF4-FFF2-40B4-BE49-F238E27FC236}">
                <a16:creationId xmlns:a16="http://schemas.microsoft.com/office/drawing/2014/main" id="{2DB23CA6-842D-88F5-2535-D79DA54008F2}"/>
              </a:ext>
            </a:extLst>
          </p:cNvPr>
          <p:cNvSpPr>
            <a:spLocks noGrp="1"/>
          </p:cNvSpPr>
          <p:nvPr>
            <p:ph type="sldNum" sz="quarter" idx="11"/>
          </p:nvPr>
        </p:nvSpPr>
        <p:spPr>
          <a:xfrm>
            <a:off x="11020914" y="6445373"/>
            <a:ext cx="621135" cy="158720"/>
          </a:xfrm>
        </p:spPr>
        <p:txBody>
          <a:bodyPr/>
          <a:lstStyle/>
          <a:p>
            <a:fld id="{4E950855-28E0-B842-9330-3B380073FD02}" type="slidenum">
              <a:rPr lang="fr-FR" smtClean="0"/>
              <a:pPr/>
              <a:t>28</a:t>
            </a:fld>
            <a:endParaRPr lang="fr-FR" dirty="0"/>
          </a:p>
        </p:txBody>
      </p:sp>
    </p:spTree>
    <p:extLst>
      <p:ext uri="{BB962C8B-B14F-4D97-AF65-F5344CB8AC3E}">
        <p14:creationId xmlns:p14="http://schemas.microsoft.com/office/powerpoint/2010/main" val="36375249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BD9BC-8EA9-4A19-26B2-1B4AD3810F2A}"/>
              </a:ext>
            </a:extLst>
          </p:cNvPr>
          <p:cNvSpPr>
            <a:spLocks noGrp="1"/>
          </p:cNvSpPr>
          <p:nvPr>
            <p:ph idx="1"/>
          </p:nvPr>
        </p:nvSpPr>
        <p:spPr>
          <a:xfrm>
            <a:off x="385916" y="1550321"/>
            <a:ext cx="10515600" cy="4351338"/>
          </a:xfrm>
        </p:spPr>
        <p:txBody>
          <a:bodyPr>
            <a:normAutofit/>
          </a:bodyPr>
          <a:lstStyle/>
          <a:p>
            <a:pPr marL="0" indent="0">
              <a:buNone/>
            </a:pPr>
            <a:r>
              <a:rPr lang="en-US" sz="800" dirty="0"/>
              <a:t>. </a:t>
            </a:r>
            <a:endParaRPr lang="en-IN" sz="800" dirty="0"/>
          </a:p>
        </p:txBody>
      </p:sp>
      <p:sp>
        <p:nvSpPr>
          <p:cNvPr id="4" name="object 3">
            <a:extLst>
              <a:ext uri="{FF2B5EF4-FFF2-40B4-BE49-F238E27FC236}">
                <a16:creationId xmlns:a16="http://schemas.microsoft.com/office/drawing/2014/main" id="{347BDB6B-E28B-BA45-20EC-5E276332D34C}"/>
              </a:ext>
            </a:extLst>
          </p:cNvPr>
          <p:cNvSpPr/>
          <p:nvPr/>
        </p:nvSpPr>
        <p:spPr>
          <a:xfrm>
            <a:off x="533686" y="340744"/>
            <a:ext cx="4538044" cy="5815507"/>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3">
            <a:extLst>
              <a:ext uri="{FF2B5EF4-FFF2-40B4-BE49-F238E27FC236}">
                <a16:creationId xmlns:a16="http://schemas.microsoft.com/office/drawing/2014/main" id="{3271C530-E232-1B32-41E0-55E0FE847DC9}"/>
              </a:ext>
            </a:extLst>
          </p:cNvPr>
          <p:cNvSpPr/>
          <p:nvPr/>
        </p:nvSpPr>
        <p:spPr>
          <a:xfrm>
            <a:off x="5324740" y="4803932"/>
            <a:ext cx="4280919" cy="158916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4">
            <a:extLst>
              <a:ext uri="{FF2B5EF4-FFF2-40B4-BE49-F238E27FC236}">
                <a16:creationId xmlns:a16="http://schemas.microsoft.com/office/drawing/2014/main" id="{356BB5F4-895C-9B97-A57E-781E92494AED}"/>
              </a:ext>
            </a:extLst>
          </p:cNvPr>
          <p:cNvSpPr/>
          <p:nvPr/>
        </p:nvSpPr>
        <p:spPr>
          <a:xfrm>
            <a:off x="9585023" y="4803932"/>
            <a:ext cx="2589656" cy="158916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8">
            <a:extLst>
              <a:ext uri="{FF2B5EF4-FFF2-40B4-BE49-F238E27FC236}">
                <a16:creationId xmlns:a16="http://schemas.microsoft.com/office/drawing/2014/main" id="{529218EC-C78A-A735-C742-32785D60938E}"/>
              </a:ext>
            </a:extLst>
          </p:cNvPr>
          <p:cNvSpPr txBox="1"/>
          <p:nvPr/>
        </p:nvSpPr>
        <p:spPr>
          <a:xfrm>
            <a:off x="7465199" y="6488668"/>
            <a:ext cx="3890650" cy="369332"/>
          </a:xfrm>
          <a:prstGeom prst="rect">
            <a:avLst/>
          </a:prstGeom>
          <a:noFill/>
        </p:spPr>
        <p:txBody>
          <a:bodyPr wrap="square">
            <a:spAutoFit/>
          </a:bodyPr>
          <a:lstStyle/>
          <a:p>
            <a:r>
              <a:rPr lang="en-IN" sz="1800" spc="-5" dirty="0"/>
              <a:t>Compression</a:t>
            </a:r>
            <a:r>
              <a:rPr lang="en-IN" sz="1800" spc="-30" dirty="0"/>
              <a:t> </a:t>
            </a:r>
            <a:r>
              <a:rPr lang="en-IN" sz="1800" dirty="0"/>
              <a:t>Moulded products:</a:t>
            </a:r>
            <a:endParaRPr lang="en-IN" dirty="0"/>
          </a:p>
        </p:txBody>
      </p:sp>
      <p:sp>
        <p:nvSpPr>
          <p:cNvPr id="6" name="TextBox 5">
            <a:extLst>
              <a:ext uri="{FF2B5EF4-FFF2-40B4-BE49-F238E27FC236}">
                <a16:creationId xmlns:a16="http://schemas.microsoft.com/office/drawing/2014/main" id="{24FD2472-99E4-5E5E-B401-32F41CFAAC43}"/>
              </a:ext>
            </a:extLst>
          </p:cNvPr>
          <p:cNvSpPr txBox="1"/>
          <p:nvPr/>
        </p:nvSpPr>
        <p:spPr>
          <a:xfrm>
            <a:off x="5324740" y="340744"/>
            <a:ext cx="6262576" cy="3693319"/>
          </a:xfrm>
          <a:prstGeom prst="rect">
            <a:avLst/>
          </a:prstGeom>
          <a:noFill/>
        </p:spPr>
        <p:txBody>
          <a:bodyPr wrap="square">
            <a:spAutoFit/>
          </a:bodyPr>
          <a:lstStyle/>
          <a:p>
            <a:pPr marL="0" indent="0">
              <a:buNone/>
            </a:pPr>
            <a:r>
              <a:rPr lang="en-US" altLang="en-US" sz="1800" dirty="0">
                <a:cs typeface="Times New Roman" panose="02020603050405020304" pitchFamily="18" charset="0"/>
              </a:rPr>
              <a:t>Thermoset compound, usually preformed, is positioned in a heated </a:t>
            </a:r>
            <a:r>
              <a:rPr lang="en-US" altLang="en-US" sz="1800" dirty="0" err="1">
                <a:cs typeface="Times New Roman" panose="02020603050405020304" pitchFamily="18" charset="0"/>
              </a:rPr>
              <a:t>mould</a:t>
            </a:r>
            <a:r>
              <a:rPr lang="en-US" altLang="en-US" sz="1800" dirty="0">
                <a:cs typeface="Times New Roman" panose="02020603050405020304" pitchFamily="18" charset="0"/>
              </a:rPr>
              <a:t> cavity; the </a:t>
            </a:r>
            <a:r>
              <a:rPr lang="en-US" altLang="en-US" sz="1800" dirty="0" err="1">
                <a:cs typeface="Times New Roman" panose="02020603050405020304" pitchFamily="18" charset="0"/>
              </a:rPr>
              <a:t>mould</a:t>
            </a:r>
            <a:r>
              <a:rPr lang="en-US" altLang="en-US" sz="1800" dirty="0">
                <a:cs typeface="Times New Roman" panose="02020603050405020304" pitchFamily="18" charset="0"/>
              </a:rPr>
              <a:t> is closed (heat and pressure are applied) and the material flows and fills the </a:t>
            </a:r>
            <a:r>
              <a:rPr lang="en-US" altLang="en-US" sz="1800" dirty="0" err="1">
                <a:cs typeface="Times New Roman" panose="02020603050405020304" pitchFamily="18" charset="0"/>
              </a:rPr>
              <a:t>mould</a:t>
            </a:r>
            <a:r>
              <a:rPr lang="en-US" altLang="en-US" sz="1800" dirty="0">
                <a:cs typeface="Times New Roman" panose="02020603050405020304" pitchFamily="18" charset="0"/>
              </a:rPr>
              <a:t> cavity. Heat completes polymerization and the part is ejected. The process is sometimes used for thermoplastics, e.g. Vinyl phonograph records. Little material waste is attainable; large, bulky parts can be </a:t>
            </a:r>
            <a:r>
              <a:rPr lang="en-US" altLang="en-US" sz="1800" dirty="0" err="1">
                <a:cs typeface="Times New Roman" panose="02020603050405020304" pitchFamily="18" charset="0"/>
              </a:rPr>
              <a:t>moulded</a:t>
            </a:r>
            <a:r>
              <a:rPr lang="en-US" altLang="en-US" sz="1800" dirty="0">
                <a:cs typeface="Times New Roman" panose="02020603050405020304" pitchFamily="18" charset="0"/>
              </a:rPr>
              <a:t>; process is adaptable to rapid automation.</a:t>
            </a:r>
          </a:p>
          <a:p>
            <a:pPr marL="0" indent="0">
              <a:buNone/>
            </a:pPr>
            <a:endParaRPr lang="en-IN" sz="1800" dirty="0"/>
          </a:p>
          <a:p>
            <a:pPr marL="0" indent="0">
              <a:buNone/>
            </a:pPr>
            <a:r>
              <a:rPr lang="en-IN" sz="1800" dirty="0"/>
              <a:t>LIMITATION:</a:t>
            </a:r>
          </a:p>
          <a:p>
            <a:r>
              <a:rPr lang="en-US" altLang="en-US" sz="1800" dirty="0">
                <a:cs typeface="Times New Roman" panose="02020603050405020304" pitchFamily="18" charset="0"/>
              </a:rPr>
              <a:t>Extremely intricate parts containing undercuts, side draws, small holes, delicate inserts, etc.; very close tolerances are difficult to produce. </a:t>
            </a:r>
          </a:p>
          <a:p>
            <a:r>
              <a:rPr lang="en-US" altLang="en-US" sz="1800" dirty="0">
                <a:cs typeface="Times New Roman" panose="02020603050405020304" pitchFamily="18" charset="0"/>
              </a:rPr>
              <a:t>Time consuming process.</a:t>
            </a:r>
          </a:p>
        </p:txBody>
      </p:sp>
      <p:sp>
        <p:nvSpPr>
          <p:cNvPr id="2" name="Slide Number Placeholder 1">
            <a:extLst>
              <a:ext uri="{FF2B5EF4-FFF2-40B4-BE49-F238E27FC236}">
                <a16:creationId xmlns:a16="http://schemas.microsoft.com/office/drawing/2014/main" id="{DAB17C6C-3CA2-4BDF-0238-62788E016042}"/>
              </a:ext>
            </a:extLst>
          </p:cNvPr>
          <p:cNvSpPr>
            <a:spLocks noGrp="1"/>
          </p:cNvSpPr>
          <p:nvPr>
            <p:ph type="sldNum" sz="quarter" idx="12"/>
          </p:nvPr>
        </p:nvSpPr>
        <p:spPr/>
        <p:txBody>
          <a:bodyPr/>
          <a:lstStyle/>
          <a:p>
            <a:fld id="{F34BE61F-BFF2-4911-ADA4-AEE5B48EFDCE}" type="slidenum">
              <a:rPr lang="en-US" smtClean="0"/>
              <a:t>29</a:t>
            </a:fld>
            <a:endParaRPr lang="en-US"/>
          </a:p>
        </p:txBody>
      </p:sp>
    </p:spTree>
    <p:extLst>
      <p:ext uri="{BB962C8B-B14F-4D97-AF65-F5344CB8AC3E}">
        <p14:creationId xmlns:p14="http://schemas.microsoft.com/office/powerpoint/2010/main" val="1843179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6955" y="297367"/>
            <a:ext cx="3057248" cy="523220"/>
          </a:xfrm>
          <a:prstGeom prst="rect">
            <a:avLst/>
          </a:prstGeom>
          <a:noFill/>
        </p:spPr>
        <p:txBody>
          <a:bodyPr wrap="none" lIns="91440" tIns="45720" rIns="91440" bIns="45720">
            <a:spAutoFit/>
          </a:bodyPr>
          <a:lstStyle/>
          <a:p>
            <a:pPr algn="ct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anose="02020603050405020304" pitchFamily="18" charset="0"/>
                <a:cs typeface="Times New Roman" panose="02020603050405020304" pitchFamily="18" charset="0"/>
              </a:rPr>
              <a:t>INTRODUCTION</a:t>
            </a:r>
          </a:p>
        </p:txBody>
      </p:sp>
      <p:sp>
        <p:nvSpPr>
          <p:cNvPr id="5" name="Rectangle 4"/>
          <p:cNvSpPr/>
          <p:nvPr/>
        </p:nvSpPr>
        <p:spPr>
          <a:xfrm>
            <a:off x="586954" y="936010"/>
            <a:ext cx="9872889" cy="4678204"/>
          </a:xfrm>
          <a:prstGeom prst="rect">
            <a:avLst/>
          </a:prstGeom>
          <a:noFill/>
        </p:spPr>
        <p:txBody>
          <a:bodyPr wrap="square" lIns="91440" tIns="45720" rIns="91440" bIns="45720">
            <a:spAutoFit/>
          </a:bodyPr>
          <a:lstStyle/>
          <a:p>
            <a:pPr algn="just"/>
            <a:r>
              <a:rPr lang="en-US" sz="2000" dirty="0">
                <a:latin typeface="Times New Roman" panose="02020603050405020304" pitchFamily="18" charset="0"/>
                <a:cs typeface="Times New Roman" panose="02020603050405020304" pitchFamily="18" charset="0"/>
              </a:rPr>
              <a:t>Plastic manufacturing refers to the process of producing plastic products and components by shaping and molding raw plastic materials. The importance of plastic manufacturing lies in the versatility, affordability, and widespread use of plastic products in various industries and daily life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Plastics have replaced traditional materials in many applications due to their durability, lightweight, and low cost. They are widely used in packaging, construction, automobile, electronics, medical, and many other industries. The widespread use of plastic products has led to an increase in plastic manufacturing, making it a significant contributor to the global economy.</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Plastic components refer to a variety of finished plastic products that are used in various industries and applications. They are produced through various manufacturing processes, such as injection molding, extrusion, blow molding, rotational molding, and thermoforming.</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D34C-B4E4-49D9-AF31-B7CE0600EB4F}"/>
              </a:ext>
            </a:extLst>
          </p:cNvPr>
          <p:cNvSpPr>
            <a:spLocks noGrp="1"/>
          </p:cNvSpPr>
          <p:nvPr>
            <p:ph type="title"/>
          </p:nvPr>
        </p:nvSpPr>
        <p:spPr>
          <a:xfrm>
            <a:off x="576070" y="704088"/>
            <a:ext cx="8687199" cy="676656"/>
          </a:xfrm>
        </p:spPr>
        <p:txBody>
          <a:bodyPr>
            <a:normAutofit/>
          </a:bodyPr>
          <a:lstStyle/>
          <a:p>
            <a:r>
              <a:rPr lang="en-US" sz="2800" dirty="0">
                <a:latin typeface="Times New Roman" panose="02020603050405020304" pitchFamily="18" charset="0"/>
                <a:cs typeface="Times New Roman" panose="02020603050405020304" pitchFamily="18" charset="0"/>
              </a:rPr>
              <a:t> 4.2.5.2 TRANSFER MOULDING</a:t>
            </a:r>
            <a:endParaRPr lang="en-US" sz="2800" dirty="0">
              <a:latin typeface="Arial Black" panose="020B0A04020102020204" pitchFamily="34" charset="0"/>
            </a:endParaRPr>
          </a:p>
        </p:txBody>
      </p:sp>
      <p:sp>
        <p:nvSpPr>
          <p:cNvPr id="3" name="Text Placeholder 2">
            <a:extLst>
              <a:ext uri="{FF2B5EF4-FFF2-40B4-BE49-F238E27FC236}">
                <a16:creationId xmlns:a16="http://schemas.microsoft.com/office/drawing/2014/main" id="{83D06E50-E62E-45DC-B0BC-D14C8205EE43}"/>
              </a:ext>
            </a:extLst>
          </p:cNvPr>
          <p:cNvSpPr>
            <a:spLocks noGrp="1"/>
          </p:cNvSpPr>
          <p:nvPr>
            <p:ph type="body" sz="half" idx="2"/>
          </p:nvPr>
        </p:nvSpPr>
        <p:spPr>
          <a:xfrm>
            <a:off x="576071" y="1947671"/>
            <a:ext cx="6182538" cy="4070729"/>
          </a:xfrm>
        </p:spPr>
        <p:txBody>
          <a:bodyPr>
            <a:normAutofit/>
          </a:bodyPr>
          <a:lstStyle/>
          <a:p>
            <a:pPr marL="285750" indent="-285750">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Transfer Molding (Resin Transfer Molding) is a process in which a pre-weighed amount of a polymer is preheated in a separate chamber (transfer pot) and then forced into a preheated mold through a sprue, taking a shape of the mold cavity and performing curing due to heat and pressure applied to the material</a:t>
            </a:r>
            <a:r>
              <a:rPr lang="en-US"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000" i="0" dirty="0">
              <a:solidFill>
                <a:srgbClr val="333333"/>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The method is capable to produce more complicated shapes than Compression Molding but not as complicated as Injection Molding.</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5DD160E-7647-408A-9660-A931AE06E89D}"/>
              </a:ext>
            </a:extLst>
          </p:cNvPr>
          <p:cNvSpPr>
            <a:spLocks noGrp="1"/>
          </p:cNvSpPr>
          <p:nvPr>
            <p:ph type="sldNum" sz="quarter" idx="12"/>
          </p:nvPr>
        </p:nvSpPr>
        <p:spPr/>
        <p:txBody>
          <a:bodyPr/>
          <a:lstStyle/>
          <a:p>
            <a:r>
              <a:rPr lang="en-US" dirty="0"/>
              <a:t>27</a:t>
            </a:r>
          </a:p>
        </p:txBody>
      </p:sp>
      <p:pic>
        <p:nvPicPr>
          <p:cNvPr id="8" name="Picture 7">
            <a:extLst>
              <a:ext uri="{FF2B5EF4-FFF2-40B4-BE49-F238E27FC236}">
                <a16:creationId xmlns:a16="http://schemas.microsoft.com/office/drawing/2014/main" id="{F139BD6D-3299-4ABA-8EBF-976376D7C337}"/>
              </a:ext>
            </a:extLst>
          </p:cNvPr>
          <p:cNvPicPr>
            <a:picLocks noChangeAspect="1"/>
          </p:cNvPicPr>
          <p:nvPr/>
        </p:nvPicPr>
        <p:blipFill>
          <a:blip r:embed="rId2"/>
          <a:stretch>
            <a:fillRect/>
          </a:stretch>
        </p:blipFill>
        <p:spPr>
          <a:xfrm>
            <a:off x="6948984" y="1642855"/>
            <a:ext cx="4572456" cy="4256276"/>
          </a:xfrm>
          <a:prstGeom prst="rect">
            <a:avLst/>
          </a:prstGeom>
        </p:spPr>
      </p:pic>
    </p:spTree>
    <p:extLst>
      <p:ext uri="{BB962C8B-B14F-4D97-AF65-F5344CB8AC3E}">
        <p14:creationId xmlns:p14="http://schemas.microsoft.com/office/powerpoint/2010/main" val="335182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9404" y="-27180"/>
            <a:ext cx="9144000" cy="1066800"/>
          </a:xfrm>
        </p:spPr>
        <p:txBody>
          <a:bodyPr>
            <a:normAutofit/>
          </a:bodyPr>
          <a:lstStyle/>
          <a:p>
            <a:r>
              <a:rPr lang="en-US" sz="2800" dirty="0">
                <a:latin typeface="Times New Roman" panose="02020603050405020304" pitchFamily="18" charset="0"/>
                <a:cs typeface="Times New Roman" panose="02020603050405020304" pitchFamily="18" charset="0"/>
              </a:rPr>
              <a:t>Advantages of Plastic Component Manufacturing</a:t>
            </a:r>
          </a:p>
        </p:txBody>
      </p:sp>
      <p:sp>
        <p:nvSpPr>
          <p:cNvPr id="18433" name="Rectangle 1"/>
          <p:cNvSpPr>
            <a:spLocks noChangeArrowheads="1"/>
          </p:cNvSpPr>
          <p:nvPr/>
        </p:nvSpPr>
        <p:spPr bwMode="auto">
          <a:xfrm>
            <a:off x="259404" y="1035851"/>
            <a:ext cx="11673192" cy="560666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342900" indent="-342900" fontAlgn="base">
              <a:spcBef>
                <a:spcPct val="0"/>
              </a:spcBef>
              <a:spcAft>
                <a:spcPct val="0"/>
              </a:spcAft>
              <a:buFont typeface="+mj-lt"/>
              <a:buAutoNum type="arabicPeriod"/>
            </a:pPr>
            <a:endParaRPr lang="en-US" dirty="0">
              <a:cs typeface="Arial" pitchFamily="34" charset="0"/>
            </a:endParaRPr>
          </a:p>
          <a:p>
            <a:pPr marL="457200" indent="-457200" fontAlgn="base">
              <a:lnSpc>
                <a:spcPct val="90000"/>
              </a:lnSpc>
              <a:spcBef>
                <a:spcPts val="1000"/>
              </a:spcBef>
              <a:spcAft>
                <a:spcPct val="0"/>
              </a:spcAft>
              <a:buFont typeface="+mj-lt"/>
              <a:buAutoNum type="arabicPeriod"/>
            </a:pPr>
            <a:r>
              <a:rPr lang="en-US" sz="2000" b="1" dirty="0">
                <a:latin typeface="Times New Roman" panose="02020603050405020304" pitchFamily="18" charset="0"/>
                <a:ea typeface="+mn-lt"/>
                <a:cs typeface="Times New Roman" panose="02020603050405020304" pitchFamily="18" charset="0"/>
              </a:rPr>
              <a:t>Cost-effectiveness</a:t>
            </a:r>
            <a:r>
              <a:rPr lang="en-US" sz="2000" dirty="0">
                <a:latin typeface="Times New Roman" panose="02020603050405020304" pitchFamily="18" charset="0"/>
                <a:ea typeface="+mn-lt"/>
                <a:cs typeface="Times New Roman" panose="02020603050405020304" pitchFamily="18" charset="0"/>
              </a:rPr>
              <a:t>: Plastic components are typically less expensive to manufacture compared to metal parts.</a:t>
            </a:r>
          </a:p>
          <a:p>
            <a:pPr marL="457200" indent="-457200" fontAlgn="base">
              <a:lnSpc>
                <a:spcPct val="90000"/>
              </a:lnSpc>
              <a:spcBef>
                <a:spcPts val="1000"/>
              </a:spcBef>
              <a:spcAft>
                <a:spcPct val="0"/>
              </a:spcAft>
              <a:buFont typeface="+mj-lt"/>
              <a:buAutoNum type="arabicPeriod"/>
            </a:pPr>
            <a:r>
              <a:rPr lang="en-US" sz="2000" b="1" dirty="0">
                <a:latin typeface="Times New Roman" panose="02020603050405020304" pitchFamily="18" charset="0"/>
                <a:ea typeface="+mn-lt"/>
                <a:cs typeface="Times New Roman" panose="02020603050405020304" pitchFamily="18" charset="0"/>
              </a:rPr>
              <a:t>Lightweight</a:t>
            </a:r>
            <a:r>
              <a:rPr lang="en-US" sz="2000" dirty="0">
                <a:latin typeface="Times New Roman" panose="02020603050405020304" pitchFamily="18" charset="0"/>
                <a:ea typeface="+mn-lt"/>
                <a:cs typeface="Times New Roman" panose="02020603050405020304" pitchFamily="18" charset="0"/>
              </a:rPr>
              <a:t>: Plastic parts are lighter in weight, making them ideal for use in applications where weight reduction is a priority.</a:t>
            </a:r>
          </a:p>
          <a:p>
            <a:pPr marL="457200" indent="-457200" fontAlgn="base">
              <a:lnSpc>
                <a:spcPct val="90000"/>
              </a:lnSpc>
              <a:spcBef>
                <a:spcPts val="1000"/>
              </a:spcBef>
              <a:spcAft>
                <a:spcPct val="0"/>
              </a:spcAft>
              <a:buFont typeface="+mj-lt"/>
              <a:buAutoNum type="arabicPeriod"/>
            </a:pPr>
            <a:r>
              <a:rPr lang="en-US" sz="2000" b="1" dirty="0">
                <a:latin typeface="Times New Roman" panose="02020603050405020304" pitchFamily="18" charset="0"/>
                <a:ea typeface="+mn-lt"/>
                <a:cs typeface="Times New Roman" panose="02020603050405020304" pitchFamily="18" charset="0"/>
              </a:rPr>
              <a:t>Design</a:t>
            </a:r>
            <a:r>
              <a:rPr lang="en-US" sz="2000" dirty="0">
                <a:latin typeface="Times New Roman" panose="02020603050405020304" pitchFamily="18" charset="0"/>
                <a:ea typeface="+mn-lt"/>
                <a:cs typeface="Times New Roman" panose="02020603050405020304" pitchFamily="18" charset="0"/>
              </a:rPr>
              <a:t> </a:t>
            </a:r>
            <a:r>
              <a:rPr lang="en-US" sz="2000" b="1" dirty="0">
                <a:latin typeface="Times New Roman" panose="02020603050405020304" pitchFamily="18" charset="0"/>
                <a:ea typeface="+mn-lt"/>
                <a:cs typeface="Times New Roman" panose="02020603050405020304" pitchFamily="18" charset="0"/>
              </a:rPr>
              <a:t>Flexibility</a:t>
            </a:r>
            <a:r>
              <a:rPr lang="en-US" sz="2000" dirty="0">
                <a:latin typeface="Times New Roman" panose="02020603050405020304" pitchFamily="18" charset="0"/>
                <a:ea typeface="+mn-lt"/>
                <a:cs typeface="Times New Roman" panose="02020603050405020304" pitchFamily="18" charset="0"/>
              </a:rPr>
              <a:t>: Plastic components can be molded into complex shapes, making them ideal for use in applications requiring intricate designs.</a:t>
            </a:r>
          </a:p>
          <a:p>
            <a:pPr marL="457200" indent="-457200" fontAlgn="base">
              <a:lnSpc>
                <a:spcPct val="90000"/>
              </a:lnSpc>
              <a:spcBef>
                <a:spcPts val="1000"/>
              </a:spcBef>
              <a:spcAft>
                <a:spcPct val="0"/>
              </a:spcAft>
              <a:buFont typeface="+mj-lt"/>
              <a:buAutoNum type="arabicPeriod"/>
            </a:pPr>
            <a:r>
              <a:rPr lang="en-US" sz="2000" b="1" dirty="0">
                <a:latin typeface="Times New Roman" panose="02020603050405020304" pitchFamily="18" charset="0"/>
                <a:ea typeface="+mn-lt"/>
                <a:cs typeface="Times New Roman" panose="02020603050405020304" pitchFamily="18" charset="0"/>
              </a:rPr>
              <a:t>Durability</a:t>
            </a:r>
            <a:r>
              <a:rPr lang="en-US" sz="2000" dirty="0">
                <a:latin typeface="Times New Roman" panose="02020603050405020304" pitchFamily="18" charset="0"/>
                <a:ea typeface="+mn-lt"/>
                <a:cs typeface="Times New Roman" panose="02020603050405020304" pitchFamily="18" charset="0"/>
              </a:rPr>
              <a:t>: Plastic components are resistant to corrosion, rust and other forms of degradation, making them ideal for use in harsh environments.</a:t>
            </a:r>
          </a:p>
          <a:p>
            <a:pPr marL="457200" lvl="0" indent="-457200" fontAlgn="base">
              <a:lnSpc>
                <a:spcPct val="90000"/>
              </a:lnSpc>
              <a:spcBef>
                <a:spcPts val="1000"/>
              </a:spcBef>
              <a:spcAft>
                <a:spcPct val="0"/>
              </a:spcAft>
              <a:buFont typeface="+mj-lt"/>
              <a:buAutoNum type="arabicPeriod"/>
            </a:pPr>
            <a:r>
              <a:rPr lang="en-US" sz="2000" b="1" dirty="0">
                <a:latin typeface="Times New Roman" panose="02020603050405020304" pitchFamily="18" charset="0"/>
                <a:ea typeface="+mn-lt"/>
                <a:cs typeface="Times New Roman" panose="02020603050405020304" pitchFamily="18" charset="0"/>
              </a:rPr>
              <a:t>Versatility</a:t>
            </a:r>
            <a:r>
              <a:rPr lang="en-US" sz="2000" dirty="0">
                <a:latin typeface="Times New Roman" panose="02020603050405020304" pitchFamily="18" charset="0"/>
                <a:ea typeface="+mn-lt"/>
                <a:cs typeface="Times New Roman" panose="02020603050405020304" pitchFamily="18" charset="0"/>
              </a:rPr>
              <a:t>: Plastic parts can be manufactured in a wide range of colors, finishes, and materials to meet specific application requirements.</a:t>
            </a:r>
          </a:p>
          <a:p>
            <a:pPr marL="457200" lvl="0" indent="-457200" fontAlgn="base">
              <a:lnSpc>
                <a:spcPct val="90000"/>
              </a:lnSpc>
              <a:spcBef>
                <a:spcPts val="1000"/>
              </a:spcBef>
              <a:spcAft>
                <a:spcPct val="0"/>
              </a:spcAft>
              <a:buFont typeface="+mj-lt"/>
              <a:buAutoNum type="arabicPeriod"/>
            </a:pPr>
            <a:r>
              <a:rPr lang="en-US" sz="2000" b="1" dirty="0">
                <a:latin typeface="Times New Roman" panose="02020603050405020304" pitchFamily="18" charset="0"/>
                <a:ea typeface="+mn-lt"/>
                <a:cs typeface="Times New Roman" panose="02020603050405020304" pitchFamily="18" charset="0"/>
              </a:rPr>
              <a:t>Recyclability</a:t>
            </a:r>
            <a:r>
              <a:rPr lang="en-US" sz="2000" dirty="0">
                <a:latin typeface="Times New Roman" panose="02020603050405020304" pitchFamily="18" charset="0"/>
                <a:ea typeface="+mn-lt"/>
                <a:cs typeface="Times New Roman" panose="02020603050405020304" pitchFamily="18" charset="0"/>
              </a:rPr>
              <a:t>: Plastic components can be easily recycled, reducing waste and helping to promote sustainability.</a:t>
            </a:r>
          </a:p>
          <a:p>
            <a:pPr marL="457200" lvl="0" indent="-457200" fontAlgn="base">
              <a:lnSpc>
                <a:spcPct val="90000"/>
              </a:lnSpc>
              <a:spcBef>
                <a:spcPts val="1000"/>
              </a:spcBef>
              <a:spcAft>
                <a:spcPct val="0"/>
              </a:spcAft>
              <a:buFont typeface="+mj-lt"/>
              <a:buAutoNum type="arabicPeriod"/>
            </a:pPr>
            <a:r>
              <a:rPr lang="en-US" sz="2000" b="1" dirty="0">
                <a:latin typeface="Times New Roman" panose="02020603050405020304" pitchFamily="18" charset="0"/>
                <a:ea typeface="+mn-lt"/>
                <a:cs typeface="Times New Roman" panose="02020603050405020304" pitchFamily="18" charset="0"/>
              </a:rPr>
              <a:t>Electrical</a:t>
            </a:r>
            <a:r>
              <a:rPr lang="en-US" sz="2000" dirty="0">
                <a:latin typeface="Times New Roman" panose="02020603050405020304" pitchFamily="18" charset="0"/>
                <a:ea typeface="+mn-lt"/>
                <a:cs typeface="Times New Roman" panose="02020603050405020304" pitchFamily="18" charset="0"/>
              </a:rPr>
              <a:t> </a:t>
            </a:r>
            <a:r>
              <a:rPr lang="en-US" sz="2000" b="1" dirty="0">
                <a:latin typeface="Times New Roman" panose="02020603050405020304" pitchFamily="18" charset="0"/>
                <a:ea typeface="+mn-lt"/>
                <a:cs typeface="Times New Roman" panose="02020603050405020304" pitchFamily="18" charset="0"/>
              </a:rPr>
              <a:t>insulation</a:t>
            </a:r>
            <a:r>
              <a:rPr lang="en-US" sz="2000" dirty="0">
                <a:latin typeface="Times New Roman" panose="02020603050405020304" pitchFamily="18" charset="0"/>
                <a:ea typeface="+mn-lt"/>
                <a:cs typeface="Times New Roman" panose="02020603050405020304" pitchFamily="18" charset="0"/>
              </a:rPr>
              <a:t>: Plastic parts offer good electrical insulation properties, making them ideal for use in electrical applications.</a:t>
            </a:r>
            <a:br>
              <a:rPr lang="en-US" sz="2000" dirty="0">
                <a:latin typeface="Times New Roman" panose="02020603050405020304" pitchFamily="18" charset="0"/>
                <a:ea typeface="+mn-lt"/>
                <a:cs typeface="Times New Roman" panose="02020603050405020304" pitchFamily="18" charset="0"/>
              </a:rPr>
            </a:br>
            <a:endParaRPr lang="en-US" sz="2000" dirty="0">
              <a:latin typeface="Times New Roman" panose="02020603050405020304" pitchFamily="18" charset="0"/>
              <a:ea typeface="+mn-lt"/>
              <a:cs typeface="Times New Roman" panose="02020603050405020304" pitchFamily="18" charset="0"/>
            </a:endParaRPr>
          </a:p>
          <a:p>
            <a:pPr eaLnBrk="0" fontAlgn="base" hangingPunct="0">
              <a:spcBef>
                <a:spcPct val="0"/>
              </a:spcBef>
              <a:spcAft>
                <a:spcPct val="0"/>
              </a:spcAft>
            </a:pPr>
            <a:br>
              <a:rPr lang="en-US" dirty="0">
                <a:cs typeface="Arial" pitchFamily="34" charset="0"/>
              </a:rPr>
            </a:br>
            <a:endParaRPr lang="en-US" dirty="0">
              <a:cs typeface="Arial" pitchFamily="34" charset="0"/>
            </a:endParaRPr>
          </a:p>
        </p:txBody>
      </p:sp>
      <p:sp>
        <p:nvSpPr>
          <p:cNvPr id="18437" name="AutoShape 5" descr="Top 7 Advantages of Using Plastics over Metals"/>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6049" y="646771"/>
            <a:ext cx="7344936" cy="468351"/>
          </a:xfrm>
        </p:spPr>
        <p:txBody>
          <a:bodyPr>
            <a:normAutofit fontScale="90000"/>
          </a:bodyPr>
          <a:lstStyle/>
          <a:p>
            <a:r>
              <a:rPr lang="en-US" sz="2800" dirty="0">
                <a:latin typeface="Times New Roman" panose="02020603050405020304" pitchFamily="18" charset="0"/>
                <a:cs typeface="Times New Roman" panose="02020603050405020304" pitchFamily="18" charset="0"/>
              </a:rPr>
              <a:t>Challenges in Plastic Component Manufacturing</a:t>
            </a:r>
          </a:p>
        </p:txBody>
      </p:sp>
      <p:sp>
        <p:nvSpPr>
          <p:cNvPr id="5" name="Rectangle 4"/>
          <p:cNvSpPr/>
          <p:nvPr/>
        </p:nvSpPr>
        <p:spPr>
          <a:xfrm>
            <a:off x="219307" y="1674728"/>
            <a:ext cx="7006682" cy="2585323"/>
          </a:xfrm>
          <a:prstGeom prst="rect">
            <a:avLst/>
          </a:prstGeom>
        </p:spPr>
        <p:txBody>
          <a:bodyPr wrap="square">
            <a:spAutoFit/>
          </a:bodyPr>
          <a:lstStyle/>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Tooling costs: </a:t>
            </a:r>
            <a:r>
              <a:rPr lang="en-US" dirty="0">
                <a:latin typeface="Times New Roman" panose="02020603050405020304" pitchFamily="18" charset="0"/>
                <a:cs typeface="Times New Roman" panose="02020603050405020304" pitchFamily="18" charset="0"/>
              </a:rPr>
              <a:t>The cost of creating molds and dies for plastic component manufacturing can be high, especially for complex shapes.</a:t>
            </a: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Material properties: </a:t>
            </a:r>
            <a:r>
              <a:rPr lang="en-US" dirty="0">
                <a:latin typeface="Times New Roman" panose="02020603050405020304" pitchFamily="18" charset="0"/>
                <a:cs typeface="Times New Roman" panose="02020603050405020304" pitchFamily="18" charset="0"/>
              </a:rPr>
              <a:t>Plastic properties can vary widely, making it challenging to predict performance and achieve consistent results.</a:t>
            </a: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Surface finish: </a:t>
            </a:r>
            <a:r>
              <a:rPr lang="en-US" dirty="0">
                <a:latin typeface="Times New Roman" panose="02020603050405020304" pitchFamily="18" charset="0"/>
                <a:cs typeface="Times New Roman" panose="02020603050405020304" pitchFamily="18" charset="0"/>
              </a:rPr>
              <a:t>Achieving a high-quality surface finish on plastic components can be difficult, especially for parts with complex shapes or intricate details.</a:t>
            </a: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Shrinkage: </a:t>
            </a:r>
            <a:r>
              <a:rPr lang="en-US" dirty="0">
                <a:latin typeface="Times New Roman" panose="02020603050405020304" pitchFamily="18" charset="0"/>
                <a:cs typeface="Times New Roman" panose="02020603050405020304" pitchFamily="18" charset="0"/>
              </a:rPr>
              <a:t>Plastic components can shrink during the cooling process, which can result in dimensional inaccuracies or warping.</a:t>
            </a:r>
          </a:p>
        </p:txBody>
      </p:sp>
      <p:sp>
        <p:nvSpPr>
          <p:cNvPr id="3" name="TextBox 2">
            <a:extLst>
              <a:ext uri="{FF2B5EF4-FFF2-40B4-BE49-F238E27FC236}">
                <a16:creationId xmlns:a16="http://schemas.microsoft.com/office/drawing/2014/main" id="{12B39FC1-D001-E59C-0755-AD759A872444}"/>
              </a:ext>
            </a:extLst>
          </p:cNvPr>
          <p:cNvSpPr txBox="1"/>
          <p:nvPr/>
        </p:nvSpPr>
        <p:spPr>
          <a:xfrm>
            <a:off x="219307" y="4434468"/>
            <a:ext cx="11753386" cy="2308324"/>
          </a:xfrm>
          <a:prstGeom prst="rect">
            <a:avLst/>
          </a:prstGeom>
          <a:noFill/>
        </p:spPr>
        <p:txBody>
          <a:bodyPr wrap="square">
            <a:spAutoFit/>
          </a:bodyPr>
          <a:lstStyle/>
          <a:p>
            <a:pPr marL="342900" indent="-342900"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Processing conditions: </a:t>
            </a:r>
            <a:r>
              <a:rPr lang="en-US" sz="1800" dirty="0">
                <a:latin typeface="Times New Roman" panose="02020603050405020304" pitchFamily="18" charset="0"/>
                <a:cs typeface="Times New Roman" panose="02020603050405020304" pitchFamily="18" charset="0"/>
              </a:rPr>
              <a:t>Plastic component manufacturing requires precise control over temperature, pressure, and cooling rates, making it challenging to achieve consistent results.</a:t>
            </a:r>
          </a:p>
          <a:p>
            <a:pPr marL="342900" indent="-342900"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Quality control: </a:t>
            </a:r>
            <a:r>
              <a:rPr lang="en-US" sz="1800" dirty="0">
                <a:latin typeface="Times New Roman" panose="02020603050405020304" pitchFamily="18" charset="0"/>
                <a:cs typeface="Times New Roman" panose="02020603050405020304" pitchFamily="18" charset="0"/>
              </a:rPr>
              <a:t>Maintaining consistent quality can be difficult, especially for parts with complex shapes or intricate details.</a:t>
            </a:r>
          </a:p>
          <a:p>
            <a:pPr marL="342900" indent="-342900"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Environmental impact: </a:t>
            </a:r>
            <a:r>
              <a:rPr lang="en-US" sz="1800" dirty="0">
                <a:latin typeface="Times New Roman" panose="02020603050405020304" pitchFamily="18" charset="0"/>
                <a:cs typeface="Times New Roman" panose="02020603050405020304" pitchFamily="18" charset="0"/>
              </a:rPr>
              <a:t>Plastic component manufacturing can have negative environmental impacts, such as emissions of harmful chemicals and the use of non-renewable resources.</a:t>
            </a:r>
          </a:p>
          <a:p>
            <a:pPr marL="342900" indent="-342900"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Recycling and disposal: </a:t>
            </a:r>
            <a:r>
              <a:rPr lang="en-US" sz="1800" dirty="0">
                <a:latin typeface="Times New Roman" panose="02020603050405020304" pitchFamily="18" charset="0"/>
                <a:cs typeface="Times New Roman" panose="02020603050405020304" pitchFamily="18" charset="0"/>
              </a:rPr>
              <a:t>The disposal of plastic components can be a challenge, especially if they are not properly recycled.</a:t>
            </a:r>
          </a:p>
        </p:txBody>
      </p:sp>
      <p:pic>
        <p:nvPicPr>
          <p:cNvPr id="6" name="Picture 2" descr="An overview of the challenges and trade-offs in closing the loop of  post-consumer plastic waste (PCPW): Focus on recycling - ScienceDirect">
            <a:extLst>
              <a:ext uri="{FF2B5EF4-FFF2-40B4-BE49-F238E27FC236}">
                <a16:creationId xmlns:a16="http://schemas.microsoft.com/office/drawing/2014/main" id="{A8C6F9C3-E919-8117-B1F2-6523DBB4AEAD}"/>
              </a:ext>
            </a:extLst>
          </p:cNvPr>
          <p:cNvPicPr>
            <a:picLocks noChangeAspect="1" noChangeArrowheads="1"/>
          </p:cNvPicPr>
          <p:nvPr/>
        </p:nvPicPr>
        <p:blipFill>
          <a:blip r:embed="rId2" cstate="print"/>
          <a:srcRect/>
          <a:stretch>
            <a:fillRect/>
          </a:stretch>
        </p:blipFill>
        <p:spPr bwMode="auto">
          <a:xfrm>
            <a:off x="7452731" y="33466"/>
            <a:ext cx="4293220" cy="4401002"/>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7386" y="2473424"/>
            <a:ext cx="9557228" cy="3170099"/>
          </a:xfrm>
          <a:prstGeom prst="rect">
            <a:avLst/>
          </a:prstGeom>
        </p:spPr>
        <p:txBody>
          <a:bodyPr wrap="square">
            <a:spAutoFit/>
          </a:bodyPr>
          <a:lstStyle/>
          <a:p>
            <a:pPr>
              <a:buFont typeface="Arial" pitchFamily="34" charset="0"/>
              <a:buChar char="•"/>
            </a:pPr>
            <a:r>
              <a:rPr lang="en-US" sz="2000" b="1" dirty="0">
                <a:latin typeface="Times New Roman" panose="02020603050405020304" pitchFamily="18" charset="0"/>
                <a:cs typeface="Times New Roman" panose="02020603050405020304" pitchFamily="18" charset="0"/>
              </a:rPr>
              <a:t>Packaging</a:t>
            </a:r>
            <a:r>
              <a:rPr lang="en-US" sz="2000" dirty="0">
                <a:latin typeface="Times New Roman" panose="02020603050405020304" pitchFamily="18" charset="0"/>
                <a:cs typeface="Times New Roman" panose="02020603050405020304" pitchFamily="18" charset="0"/>
              </a:rPr>
              <a:t>: Plastic containers, bags, and films are used in the packaging of food, consumer goods, and industrial products.</a:t>
            </a:r>
          </a:p>
          <a:p>
            <a:pPr>
              <a:buFont typeface="Arial" pitchFamily="34" charset="0"/>
              <a:buChar char="•"/>
            </a:pPr>
            <a:r>
              <a:rPr lang="en-US" sz="2000" b="1" dirty="0">
                <a:latin typeface="Times New Roman" panose="02020603050405020304" pitchFamily="18" charset="0"/>
                <a:cs typeface="Times New Roman" panose="02020603050405020304" pitchFamily="18" charset="0"/>
              </a:rPr>
              <a:t>Construction</a:t>
            </a:r>
            <a:r>
              <a:rPr lang="en-US" sz="2000" dirty="0">
                <a:latin typeface="Times New Roman" panose="02020603050405020304" pitchFamily="18" charset="0"/>
                <a:cs typeface="Times New Roman" panose="02020603050405020304" pitchFamily="18" charset="0"/>
              </a:rPr>
              <a:t>: Plastic components, such as pipes and windows, are used in construction and building materials.</a:t>
            </a:r>
          </a:p>
          <a:p>
            <a:pPr>
              <a:buFont typeface="Arial" pitchFamily="34" charset="0"/>
              <a:buChar char="•"/>
            </a:pPr>
            <a:r>
              <a:rPr lang="en-US" sz="2000" b="1" dirty="0">
                <a:latin typeface="Times New Roman" panose="02020603050405020304" pitchFamily="18" charset="0"/>
                <a:cs typeface="Times New Roman" panose="02020603050405020304" pitchFamily="18" charset="0"/>
              </a:rPr>
              <a:t>Automotive</a:t>
            </a:r>
            <a:r>
              <a:rPr lang="en-US" sz="2000" dirty="0">
                <a:latin typeface="Times New Roman" panose="02020603050405020304" pitchFamily="18" charset="0"/>
                <a:cs typeface="Times New Roman" panose="02020603050405020304" pitchFamily="18" charset="0"/>
              </a:rPr>
              <a:t>: Plastic components, such as dashboards, bumpers, and fuel tanks, are used in the automotive industry.</a:t>
            </a:r>
          </a:p>
          <a:p>
            <a:pPr>
              <a:buFont typeface="Arial" pitchFamily="34" charset="0"/>
              <a:buChar char="•"/>
            </a:pPr>
            <a:r>
              <a:rPr lang="en-US" sz="2000" b="1" dirty="0">
                <a:latin typeface="Times New Roman" panose="02020603050405020304" pitchFamily="18" charset="0"/>
                <a:cs typeface="Times New Roman" panose="02020603050405020304" pitchFamily="18" charset="0"/>
              </a:rPr>
              <a:t>Electronics</a:t>
            </a:r>
            <a:r>
              <a:rPr lang="en-US" sz="2000" dirty="0">
                <a:latin typeface="Times New Roman" panose="02020603050405020304" pitchFamily="18" charset="0"/>
                <a:cs typeface="Times New Roman" panose="02020603050405020304" pitchFamily="18" charset="0"/>
              </a:rPr>
              <a:t>: Plastic components, such as casings and connectors, are used in the electronics industry.</a:t>
            </a:r>
          </a:p>
          <a:p>
            <a:pPr>
              <a:buFont typeface="Arial" pitchFamily="34" charset="0"/>
              <a:buChar char="•"/>
            </a:pPr>
            <a:r>
              <a:rPr lang="en-US" sz="2000" b="1" dirty="0">
                <a:latin typeface="Times New Roman" panose="02020603050405020304" pitchFamily="18" charset="0"/>
                <a:cs typeface="Times New Roman" panose="02020603050405020304" pitchFamily="18" charset="0"/>
              </a:rPr>
              <a:t>Medical</a:t>
            </a:r>
            <a:r>
              <a:rPr lang="en-US" sz="2000" dirty="0">
                <a:latin typeface="Times New Roman" panose="02020603050405020304" pitchFamily="18" charset="0"/>
                <a:cs typeface="Times New Roman" panose="02020603050405020304" pitchFamily="18" charset="0"/>
              </a:rPr>
              <a:t>: Plastic components, such as medical devices and packaging, are used in the medical industry.</a:t>
            </a:r>
          </a:p>
        </p:txBody>
      </p:sp>
      <p:pic>
        <p:nvPicPr>
          <p:cNvPr id="1026" name="Picture 2" descr="Plastics Component Manufacturing | Solutions by Industry | Solid Edge"/>
          <p:cNvPicPr>
            <a:picLocks noChangeAspect="1" noChangeArrowheads="1"/>
          </p:cNvPicPr>
          <p:nvPr/>
        </p:nvPicPr>
        <p:blipFill>
          <a:blip r:embed="rId2" cstate="print"/>
          <a:srcRect/>
          <a:stretch>
            <a:fillRect/>
          </a:stretch>
        </p:blipFill>
        <p:spPr bwMode="auto">
          <a:xfrm>
            <a:off x="8824332" y="195494"/>
            <a:ext cx="3048000" cy="1714500"/>
          </a:xfrm>
          <a:prstGeom prst="rect">
            <a:avLst/>
          </a:prstGeom>
          <a:noFill/>
        </p:spPr>
      </p:pic>
      <p:sp>
        <p:nvSpPr>
          <p:cNvPr id="3" name="TextBox 2">
            <a:extLst>
              <a:ext uri="{FF2B5EF4-FFF2-40B4-BE49-F238E27FC236}">
                <a16:creationId xmlns:a16="http://schemas.microsoft.com/office/drawing/2014/main" id="{5219CE00-D430-7A5A-164A-28615EFB1B63}"/>
              </a:ext>
            </a:extLst>
          </p:cNvPr>
          <p:cNvSpPr txBox="1"/>
          <p:nvPr/>
        </p:nvSpPr>
        <p:spPr>
          <a:xfrm>
            <a:off x="761071" y="386825"/>
            <a:ext cx="7546588" cy="1323439"/>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Plastic components have a wide range of applications</a:t>
            </a:r>
            <a:r>
              <a:rPr lang="en-US" sz="28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CAC5-5F25-5BE0-4058-8D01BFE24FB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dirty="0"/>
              <a:t>Grades of plastics in daily uses</a:t>
            </a:r>
            <a:endParaRPr lang="en-US" sz="3600" b="1" kern="1200" dirty="0">
              <a:latin typeface="+mj-lt"/>
              <a:ea typeface="+mj-ea"/>
              <a:cs typeface="+mj-cs"/>
            </a:endParaRPr>
          </a:p>
        </p:txBody>
      </p:sp>
      <p:pic>
        <p:nvPicPr>
          <p:cNvPr id="4" name="Picture 4" descr="Table&#10;&#10;Description automatically generated">
            <a:extLst>
              <a:ext uri="{FF2B5EF4-FFF2-40B4-BE49-F238E27FC236}">
                <a16:creationId xmlns:a16="http://schemas.microsoft.com/office/drawing/2014/main" id="{89F8E8E7-687E-A4A7-365A-345A709307BA}"/>
              </a:ext>
            </a:extLst>
          </p:cNvPr>
          <p:cNvPicPr>
            <a:picLocks noGrp="1" noChangeAspect="1"/>
          </p:cNvPicPr>
          <p:nvPr>
            <p:ph idx="1"/>
          </p:nvPr>
        </p:nvPicPr>
        <p:blipFill>
          <a:blip r:embed="rId2"/>
          <a:stretch>
            <a:fillRect/>
          </a:stretch>
        </p:blipFill>
        <p:spPr>
          <a:xfrm>
            <a:off x="3657599" y="210589"/>
            <a:ext cx="8048847" cy="6521467"/>
          </a:xfrm>
          <a:prstGeom prst="rect">
            <a:avLst/>
          </a:prstGeom>
        </p:spPr>
      </p:pic>
      <p:sp>
        <p:nvSpPr>
          <p:cNvPr id="3" name="Slide Number Placeholder 2">
            <a:extLst>
              <a:ext uri="{FF2B5EF4-FFF2-40B4-BE49-F238E27FC236}">
                <a16:creationId xmlns:a16="http://schemas.microsoft.com/office/drawing/2014/main" id="{F3B11855-C3E7-DAD8-ADA6-1DB755CB3FBA}"/>
              </a:ext>
            </a:extLst>
          </p:cNvPr>
          <p:cNvSpPr>
            <a:spLocks noGrp="1"/>
          </p:cNvSpPr>
          <p:nvPr>
            <p:ph type="sldNum" sz="quarter" idx="12"/>
          </p:nvPr>
        </p:nvSpPr>
        <p:spPr/>
        <p:txBody>
          <a:bodyPr/>
          <a:lstStyle/>
          <a:p>
            <a:fld id="{F34BE61F-BFF2-4911-ADA4-AEE5B48EFDCE}" type="slidenum">
              <a:rPr lang="en-US" smtClean="0"/>
              <a:t>34</a:t>
            </a:fld>
            <a:endParaRPr lang="en-US"/>
          </a:p>
        </p:txBody>
      </p:sp>
    </p:spTree>
    <p:extLst>
      <p:ext uri="{BB962C8B-B14F-4D97-AF65-F5344CB8AC3E}">
        <p14:creationId xmlns:p14="http://schemas.microsoft.com/office/powerpoint/2010/main" val="645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CBE4-4F96-6838-0247-4350AC4691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54D5268-85D7-2AA6-D843-20C685DE5803}"/>
              </a:ext>
            </a:extLst>
          </p:cNvPr>
          <p:cNvPicPr>
            <a:picLocks noGrp="1" noChangeAspect="1"/>
          </p:cNvPicPr>
          <p:nvPr>
            <p:ph sz="quarter" idx="12"/>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b="5201"/>
          <a:stretch/>
        </p:blipFill>
        <p:spPr>
          <a:xfrm>
            <a:off x="1" y="0"/>
            <a:ext cx="12191999" cy="6693363"/>
          </a:xfrm>
        </p:spPr>
      </p:pic>
      <p:sp>
        <p:nvSpPr>
          <p:cNvPr id="3" name="Slide Number Placeholder 2">
            <a:extLst>
              <a:ext uri="{FF2B5EF4-FFF2-40B4-BE49-F238E27FC236}">
                <a16:creationId xmlns:a16="http://schemas.microsoft.com/office/drawing/2014/main" id="{9DAED440-0B47-2853-9626-6C856E656251}"/>
              </a:ext>
            </a:extLst>
          </p:cNvPr>
          <p:cNvSpPr>
            <a:spLocks noGrp="1"/>
          </p:cNvSpPr>
          <p:nvPr>
            <p:ph type="sldNum" sz="quarter" idx="11"/>
          </p:nvPr>
        </p:nvSpPr>
        <p:spPr/>
        <p:txBody>
          <a:bodyPr/>
          <a:lstStyle/>
          <a:p>
            <a:fld id="{4E950855-28E0-B842-9330-3B380073FD02}" type="slidenum">
              <a:rPr lang="fr-FR" smtClean="0"/>
              <a:pPr/>
              <a:t>35</a:t>
            </a:fld>
            <a:endParaRPr lang="fr-FR" dirty="0"/>
          </a:p>
        </p:txBody>
      </p:sp>
    </p:spTree>
    <p:extLst>
      <p:ext uri="{BB962C8B-B14F-4D97-AF65-F5344CB8AC3E}">
        <p14:creationId xmlns:p14="http://schemas.microsoft.com/office/powerpoint/2010/main" val="428699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C1DD-F94B-4076-1835-24ED3AA34031}"/>
              </a:ext>
            </a:extLst>
          </p:cNvPr>
          <p:cNvSpPr>
            <a:spLocks noGrp="1"/>
          </p:cNvSpPr>
          <p:nvPr>
            <p:ph type="title"/>
          </p:nvPr>
        </p:nvSpPr>
        <p:spPr>
          <a:xfrm>
            <a:off x="689349" y="484951"/>
            <a:ext cx="2591515" cy="315359"/>
          </a:xfrm>
        </p:spPr>
        <p:txBody>
          <a:bodyPr>
            <a:noAutofit/>
          </a:bodyPr>
          <a:lstStyle/>
          <a:p>
            <a:r>
              <a:rPr lang="en-US" sz="2800" dirty="0">
                <a:latin typeface="Times New Roman" panose="02020603050405020304" pitchFamily="18" charset="0"/>
                <a:cs typeface="Times New Roman" panose="02020603050405020304" pitchFamily="18" charset="0"/>
              </a:rPr>
              <a:t>4.2.1  </a:t>
            </a:r>
            <a:r>
              <a:rPr lang="en-US" sz="2800" b="1" dirty="0">
                <a:solidFill>
                  <a:srgbClr val="FF0000"/>
                </a:solidFill>
                <a:latin typeface="Times New Roman" panose="02020603050405020304" pitchFamily="18" charset="0"/>
                <a:cs typeface="Times New Roman" panose="02020603050405020304" pitchFamily="18" charset="0"/>
              </a:rPr>
              <a:t>Plastics</a:t>
            </a:r>
            <a:endParaRPr lang="en-IN" sz="2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CCCA8CD-7916-8383-824C-68EF62598C62}"/>
              </a:ext>
            </a:extLst>
          </p:cNvPr>
          <p:cNvSpPr>
            <a:spLocks noGrp="1"/>
          </p:cNvSpPr>
          <p:nvPr>
            <p:ph idx="1"/>
          </p:nvPr>
        </p:nvSpPr>
        <p:spPr>
          <a:xfrm>
            <a:off x="676945" y="1138925"/>
            <a:ext cx="7765306" cy="1176241"/>
          </a:xfrm>
        </p:spPr>
        <p:txBody>
          <a:bodyPr>
            <a:normAutofit/>
          </a:bodyPr>
          <a:lstStyle/>
          <a:p>
            <a:pPr marL="0" indent="0">
              <a:lnSpc>
                <a:spcPct val="100000"/>
              </a:lnSpc>
              <a:buNone/>
            </a:pPr>
            <a:r>
              <a:rPr lang="en-US" altLang="en-US" sz="2000" dirty="0">
                <a:latin typeface="Times New Roman" panose="02020603050405020304" pitchFamily="18" charset="0"/>
                <a:ea typeface="+mn-lt"/>
                <a:cs typeface="Times New Roman" panose="02020603050405020304" pitchFamily="18" charset="0"/>
              </a:rPr>
              <a:t>Plastics Processing can be defined as converting plastic raw materials into Semi-finished or finished products.</a:t>
            </a:r>
          </a:p>
          <a:p>
            <a:pPr marL="0" indent="0" algn="ctr">
              <a:buNone/>
            </a:pPr>
            <a:endParaRPr lang="en-US" dirty="0">
              <a:cs typeface="Times New Roman" panose="02020603050405020304" pitchFamily="18" charset="0"/>
            </a:endParaRPr>
          </a:p>
          <a:p>
            <a:pPr marL="0" indent="0" algn="ctr">
              <a:buNone/>
            </a:pPr>
            <a:endParaRPr lang="en-US" dirty="0">
              <a:cs typeface="Times New Roman" panose="02020603050405020304" pitchFamily="18" charset="0"/>
            </a:endParaRPr>
          </a:p>
          <a:p>
            <a:pPr marL="0" indent="0">
              <a:buNone/>
            </a:pPr>
            <a:endParaRPr lang="en-US" dirty="0">
              <a:cs typeface="Times New Roman" panose="02020603050405020304" pitchFamily="18" charset="0"/>
            </a:endParaRPr>
          </a:p>
          <a:p>
            <a:pPr marL="0" indent="0" eaLnBrk="1" hangingPunct="1">
              <a:buNone/>
            </a:pPr>
            <a:endParaRPr lang="en-US" altLang="en-US" sz="5400" dirty="0"/>
          </a:p>
        </p:txBody>
      </p:sp>
      <p:sp>
        <p:nvSpPr>
          <p:cNvPr id="4" name="Title 1">
            <a:extLst>
              <a:ext uri="{FF2B5EF4-FFF2-40B4-BE49-F238E27FC236}">
                <a16:creationId xmlns:a16="http://schemas.microsoft.com/office/drawing/2014/main" id="{6BB17655-7A9D-59DA-8A23-C9D3F6B653DC}"/>
              </a:ext>
            </a:extLst>
          </p:cNvPr>
          <p:cNvSpPr txBox="1">
            <a:spLocks/>
          </p:cNvSpPr>
          <p:nvPr/>
        </p:nvSpPr>
        <p:spPr>
          <a:xfrm>
            <a:off x="838200" y="3356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p>
        </p:txBody>
      </p:sp>
      <p:sp>
        <p:nvSpPr>
          <p:cNvPr id="5" name="Text Box 6">
            <a:extLst>
              <a:ext uri="{FF2B5EF4-FFF2-40B4-BE49-F238E27FC236}">
                <a16:creationId xmlns:a16="http://schemas.microsoft.com/office/drawing/2014/main" id="{2250C334-F024-75A7-B8EE-CFBB3B1481F4}"/>
              </a:ext>
            </a:extLst>
          </p:cNvPr>
          <p:cNvSpPr txBox="1">
            <a:spLocks noChangeArrowheads="1"/>
          </p:cNvSpPr>
          <p:nvPr/>
        </p:nvSpPr>
        <p:spPr bwMode="auto">
          <a:xfrm>
            <a:off x="431342" y="1940406"/>
            <a:ext cx="2362200" cy="1295400"/>
          </a:xfrm>
          <a:prstGeom prst="rect">
            <a:avLst/>
          </a:prstGeom>
          <a:solidFill>
            <a:srgbClr val="FFFFFF"/>
          </a:solidFill>
          <a:ln w="28575">
            <a:solidFill>
              <a:srgbClr val="FF00FF"/>
            </a:solidFill>
            <a:miter lim="800000"/>
            <a:headEnd/>
            <a:tailEnd/>
          </a:ln>
        </p:spPr>
        <p:txBody>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eaLnBrk="1" hangingPunct="1"/>
            <a:endParaRPr lang="en-US" altLang="en-US" sz="1600" b="1" dirty="0">
              <a:latin typeface="Arial" panose="020B0604020202020204" pitchFamily="34" charset="0"/>
              <a:cs typeface="Times New Roman" panose="02020603050405020304" pitchFamily="18" charset="0"/>
            </a:endParaRPr>
          </a:p>
          <a:p>
            <a:pPr algn="ctr" eaLnBrk="1" hangingPunct="1"/>
            <a:r>
              <a:rPr lang="en-US" altLang="en-US" sz="1600" b="1" dirty="0">
                <a:latin typeface="Arial" panose="020B0604020202020204" pitchFamily="34" charset="0"/>
                <a:cs typeface="Times New Roman" panose="02020603050405020304" pitchFamily="18" charset="0"/>
              </a:rPr>
              <a:t>Raw Materials</a:t>
            </a:r>
            <a:endParaRPr lang="en-US" altLang="en-US" sz="1800" b="1" dirty="0">
              <a:latin typeface="Arial" panose="020B0604020202020204" pitchFamily="34" charset="0"/>
              <a:cs typeface="Times New Roman" panose="02020603050405020304" pitchFamily="18" charset="0"/>
            </a:endParaRPr>
          </a:p>
          <a:p>
            <a:pPr algn="ctr"/>
            <a:r>
              <a:rPr lang="en-US" altLang="en-US" sz="1600" b="1" dirty="0">
                <a:latin typeface="Arial" panose="020B0604020202020204" pitchFamily="34" charset="0"/>
                <a:cs typeface="Times New Roman" panose="02020603050405020304" pitchFamily="18" charset="0"/>
              </a:rPr>
              <a:t>(Powder/granules)</a:t>
            </a:r>
            <a:endParaRPr lang="en-US" altLang="en-US" sz="3600" dirty="0"/>
          </a:p>
        </p:txBody>
      </p:sp>
      <p:sp>
        <p:nvSpPr>
          <p:cNvPr id="6" name="Text Box 5">
            <a:extLst>
              <a:ext uri="{FF2B5EF4-FFF2-40B4-BE49-F238E27FC236}">
                <a16:creationId xmlns:a16="http://schemas.microsoft.com/office/drawing/2014/main" id="{E7F9D626-6969-2C16-D6A7-143490657C5D}"/>
              </a:ext>
            </a:extLst>
          </p:cNvPr>
          <p:cNvSpPr txBox="1">
            <a:spLocks noChangeArrowheads="1"/>
          </p:cNvSpPr>
          <p:nvPr/>
        </p:nvSpPr>
        <p:spPr bwMode="auto">
          <a:xfrm>
            <a:off x="5630416" y="1940406"/>
            <a:ext cx="2255274" cy="1219200"/>
          </a:xfrm>
          <a:prstGeom prst="rect">
            <a:avLst/>
          </a:prstGeom>
          <a:solidFill>
            <a:srgbClr val="FFFFFF"/>
          </a:solidFill>
          <a:ln w="28575">
            <a:solidFill>
              <a:srgbClr val="FF00FF"/>
            </a:solidFill>
            <a:miter lim="800000"/>
            <a:headEnd/>
            <a:tailEnd/>
          </a:ln>
        </p:spPr>
        <p:txBody>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eaLnBrk="1" hangingPunct="1"/>
            <a:endParaRPr lang="en-US" altLang="en-US" sz="1600" b="1" dirty="0">
              <a:latin typeface="Arial" panose="020B0604020202020204" pitchFamily="34" charset="0"/>
              <a:cs typeface="Times New Roman" panose="02020603050405020304" pitchFamily="18" charset="0"/>
            </a:endParaRPr>
          </a:p>
          <a:p>
            <a:pPr algn="ctr" eaLnBrk="1" hangingPunct="1"/>
            <a:r>
              <a:rPr lang="en-US" altLang="en-US" sz="1600" b="1" dirty="0">
                <a:latin typeface="Arial" panose="020B0604020202020204" pitchFamily="34" charset="0"/>
                <a:cs typeface="Times New Roman" panose="02020603050405020304" pitchFamily="18" charset="0"/>
              </a:rPr>
              <a:t>Semi-finished</a:t>
            </a:r>
            <a:endParaRPr lang="en-US" altLang="en-US" sz="1800" b="1" dirty="0">
              <a:latin typeface="Arial" panose="020B0604020202020204" pitchFamily="34" charset="0"/>
              <a:cs typeface="Times New Roman" panose="02020603050405020304" pitchFamily="18" charset="0"/>
            </a:endParaRPr>
          </a:p>
          <a:p>
            <a:pPr algn="ctr"/>
            <a:r>
              <a:rPr lang="en-US" altLang="en-US" sz="1600" b="1" dirty="0">
                <a:latin typeface="Arial" panose="020B0604020202020204" pitchFamily="34" charset="0"/>
                <a:cs typeface="Times New Roman" panose="02020603050405020304" pitchFamily="18" charset="0"/>
              </a:rPr>
              <a:t>or</a:t>
            </a:r>
            <a:endParaRPr lang="en-US" altLang="en-US" sz="1800" b="1" dirty="0">
              <a:latin typeface="Arial" panose="020B0604020202020204" pitchFamily="34" charset="0"/>
              <a:cs typeface="Times New Roman" panose="02020603050405020304" pitchFamily="18" charset="0"/>
            </a:endParaRPr>
          </a:p>
          <a:p>
            <a:pPr algn="ctr"/>
            <a:r>
              <a:rPr lang="en-US" altLang="en-US" sz="1600" b="1" dirty="0">
                <a:latin typeface="Arial" panose="020B0604020202020204" pitchFamily="34" charset="0"/>
                <a:cs typeface="Times New Roman" panose="02020603050405020304" pitchFamily="18" charset="0"/>
              </a:rPr>
              <a:t>Finished Products</a:t>
            </a:r>
            <a:endParaRPr lang="en-US" altLang="en-US" sz="1800" b="1" dirty="0">
              <a:latin typeface="Arial" panose="020B0604020202020204" pitchFamily="34" charset="0"/>
              <a:cs typeface="Times New Roman" panose="02020603050405020304" pitchFamily="18" charset="0"/>
            </a:endParaRPr>
          </a:p>
          <a:p>
            <a:endParaRPr lang="en-US" altLang="en-US" sz="3600" dirty="0"/>
          </a:p>
        </p:txBody>
      </p:sp>
      <p:sp>
        <p:nvSpPr>
          <p:cNvPr id="7" name="Line 4">
            <a:extLst>
              <a:ext uri="{FF2B5EF4-FFF2-40B4-BE49-F238E27FC236}">
                <a16:creationId xmlns:a16="http://schemas.microsoft.com/office/drawing/2014/main" id="{DF2288BC-7982-18B8-E036-B5C9FCDBE33F}"/>
              </a:ext>
            </a:extLst>
          </p:cNvPr>
          <p:cNvSpPr>
            <a:spLocks noChangeShapeType="1"/>
          </p:cNvSpPr>
          <p:nvPr/>
        </p:nvSpPr>
        <p:spPr bwMode="auto">
          <a:xfrm>
            <a:off x="2991770" y="2588106"/>
            <a:ext cx="2362200" cy="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IN" dirty="0"/>
          </a:p>
        </p:txBody>
      </p:sp>
      <p:sp>
        <p:nvSpPr>
          <p:cNvPr id="8" name="TextBox 7">
            <a:extLst>
              <a:ext uri="{FF2B5EF4-FFF2-40B4-BE49-F238E27FC236}">
                <a16:creationId xmlns:a16="http://schemas.microsoft.com/office/drawing/2014/main" id="{21066F6B-04AB-31E5-37BB-B7F35558136F}"/>
              </a:ext>
            </a:extLst>
          </p:cNvPr>
          <p:cNvSpPr txBox="1"/>
          <p:nvPr/>
        </p:nvSpPr>
        <p:spPr>
          <a:xfrm>
            <a:off x="3529600" y="2589475"/>
            <a:ext cx="1562986" cy="646331"/>
          </a:xfrm>
          <a:prstGeom prst="rect">
            <a:avLst/>
          </a:prstGeom>
          <a:noFill/>
        </p:spPr>
        <p:txBody>
          <a:bodyPr wrap="square" rtlCol="0">
            <a:spAutoFit/>
          </a:bodyPr>
          <a:lstStyle/>
          <a:p>
            <a:r>
              <a:rPr lang="en-IN" dirty="0"/>
              <a:t>Processing</a:t>
            </a:r>
          </a:p>
          <a:p>
            <a:endParaRPr lang="en-US" dirty="0"/>
          </a:p>
        </p:txBody>
      </p:sp>
      <p:pic>
        <p:nvPicPr>
          <p:cNvPr id="9" name="Picture 4" descr="A picture containing writing implement, stationary, crayon&#10;&#10;Description automatically generated">
            <a:extLst>
              <a:ext uri="{FF2B5EF4-FFF2-40B4-BE49-F238E27FC236}">
                <a16:creationId xmlns:a16="http://schemas.microsoft.com/office/drawing/2014/main" id="{C7510683-AAE4-85F1-0609-01E9607B3798}"/>
              </a:ext>
            </a:extLst>
          </p:cNvPr>
          <p:cNvPicPr>
            <a:picLocks noChangeAspect="1"/>
          </p:cNvPicPr>
          <p:nvPr/>
        </p:nvPicPr>
        <p:blipFill>
          <a:blip r:embed="rId3"/>
          <a:stretch>
            <a:fillRect/>
          </a:stretch>
        </p:blipFill>
        <p:spPr>
          <a:xfrm>
            <a:off x="8687854" y="271827"/>
            <a:ext cx="3236638" cy="2160455"/>
          </a:xfrm>
          <a:prstGeom prst="rect">
            <a:avLst/>
          </a:prstGeom>
        </p:spPr>
      </p:pic>
      <p:sp>
        <p:nvSpPr>
          <p:cNvPr id="11" name="Slide Number Placeholder 10">
            <a:extLst>
              <a:ext uri="{FF2B5EF4-FFF2-40B4-BE49-F238E27FC236}">
                <a16:creationId xmlns:a16="http://schemas.microsoft.com/office/drawing/2014/main" id="{0DA32D02-0413-C61F-88BF-9E9B40CE3D48}"/>
              </a:ext>
            </a:extLst>
          </p:cNvPr>
          <p:cNvSpPr>
            <a:spLocks noGrp="1"/>
          </p:cNvSpPr>
          <p:nvPr>
            <p:ph type="sldNum" sz="quarter" idx="12"/>
          </p:nvPr>
        </p:nvSpPr>
        <p:spPr/>
        <p:txBody>
          <a:bodyPr/>
          <a:lstStyle/>
          <a:p>
            <a:fld id="{F34BE61F-BFF2-4911-ADA4-AEE5B48EFDCE}" type="slidenum">
              <a:rPr lang="en-US" smtClean="0"/>
              <a:t>4</a:t>
            </a:fld>
            <a:endParaRPr lang="en-US"/>
          </a:p>
        </p:txBody>
      </p:sp>
      <p:sp>
        <p:nvSpPr>
          <p:cNvPr id="12" name="Content Placeholder 2">
            <a:extLst>
              <a:ext uri="{FF2B5EF4-FFF2-40B4-BE49-F238E27FC236}">
                <a16:creationId xmlns:a16="http://schemas.microsoft.com/office/drawing/2014/main" id="{B1BCC951-CD80-2EB1-C83D-7337DA3F40FF}"/>
              </a:ext>
            </a:extLst>
          </p:cNvPr>
          <p:cNvSpPr txBox="1">
            <a:spLocks/>
          </p:cNvSpPr>
          <p:nvPr/>
        </p:nvSpPr>
        <p:spPr>
          <a:xfrm>
            <a:off x="213459" y="3298499"/>
            <a:ext cx="11851140" cy="38610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85000"/>
                    <a:lumOff val="15000"/>
                  </a:schemeClr>
                </a:solidFill>
                <a:latin typeface="Times New Roman" panose="02020603050405020304" pitchFamily="18" charset="0"/>
                <a:ea typeface="+mn-lt"/>
                <a:cs typeface="Times New Roman" panose="02020603050405020304" pitchFamily="18" charset="0"/>
              </a:rPr>
              <a:t>It can be molded into required shape with help of pressure or heat or both heat and pressure.</a:t>
            </a:r>
          </a:p>
          <a:p>
            <a:r>
              <a:rPr lang="en-US" sz="2000" dirty="0">
                <a:solidFill>
                  <a:schemeClr val="tx1">
                    <a:lumMod val="85000"/>
                    <a:lumOff val="15000"/>
                  </a:schemeClr>
                </a:solidFill>
                <a:latin typeface="Times New Roman" panose="02020603050405020304" pitchFamily="18" charset="0"/>
                <a:ea typeface="+mn-lt"/>
                <a:cs typeface="Times New Roman" panose="02020603050405020304" pitchFamily="18" charset="0"/>
              </a:rPr>
              <a:t>Resin-liquid form of plastics, also raw material for making plastics.</a:t>
            </a:r>
          </a:p>
          <a:p>
            <a:r>
              <a:rPr lang="en-US" sz="2000" dirty="0">
                <a:solidFill>
                  <a:schemeClr val="tx1">
                    <a:lumMod val="85000"/>
                    <a:lumOff val="15000"/>
                  </a:schemeClr>
                </a:solidFill>
                <a:latin typeface="Times New Roman" panose="02020603050405020304" pitchFamily="18" charset="0"/>
                <a:ea typeface="+mn-lt"/>
                <a:cs typeface="Times New Roman" panose="02020603050405020304" pitchFamily="18" charset="0"/>
              </a:rPr>
              <a:t>Types of resin: acrylic resin, Polyethylene resin and amino resin, Produced by polymerization process.</a:t>
            </a:r>
          </a:p>
          <a:p>
            <a:r>
              <a:rPr lang="en-US" sz="2000" dirty="0">
                <a:solidFill>
                  <a:schemeClr val="tx1">
                    <a:lumMod val="85000"/>
                    <a:lumOff val="15000"/>
                  </a:schemeClr>
                </a:solidFill>
                <a:latin typeface="Times New Roman" panose="02020603050405020304" pitchFamily="18" charset="0"/>
                <a:ea typeface="+mn-lt"/>
                <a:cs typeface="Times New Roman" panose="02020603050405020304" pitchFamily="18" charset="0"/>
              </a:rPr>
              <a:t>Catalysts, Binders and lubricants added with resin to form plastics</a:t>
            </a:r>
          </a:p>
          <a:p>
            <a:pPr algn="just"/>
            <a:r>
              <a:rPr lang="en-US" sz="2000" dirty="0">
                <a:solidFill>
                  <a:schemeClr val="tx1">
                    <a:lumMod val="85000"/>
                    <a:lumOff val="15000"/>
                  </a:schemeClr>
                </a:solidFill>
                <a:latin typeface="Times New Roman" panose="02020603050405020304" pitchFamily="18" charset="0"/>
                <a:ea typeface="+mn-lt"/>
                <a:cs typeface="Times New Roman" panose="02020603050405020304" pitchFamily="18" charset="0"/>
              </a:rPr>
              <a:t>Modifiers- To improve the mechanical properties of plastics</a:t>
            </a:r>
          </a:p>
          <a:p>
            <a:pPr algn="just"/>
            <a:r>
              <a:rPr lang="en-US" sz="2000" dirty="0">
                <a:solidFill>
                  <a:schemeClr val="tx1">
                    <a:lumMod val="85000"/>
                    <a:lumOff val="15000"/>
                  </a:schemeClr>
                </a:solidFill>
                <a:latin typeface="Times New Roman" panose="02020603050405020304" pitchFamily="18" charset="0"/>
                <a:ea typeface="+mn-lt"/>
                <a:cs typeface="Times New Roman" panose="02020603050405020304" pitchFamily="18" charset="0"/>
              </a:rPr>
              <a:t>Lubricants- To reduce friction during processing, Avoid sticking to </a:t>
            </a:r>
            <a:r>
              <a:rPr lang="en-US" sz="2000" dirty="0" err="1">
                <a:solidFill>
                  <a:schemeClr val="tx1">
                    <a:lumMod val="85000"/>
                    <a:lumOff val="15000"/>
                  </a:schemeClr>
                </a:solidFill>
                <a:latin typeface="Times New Roman" panose="02020603050405020304" pitchFamily="18" charset="0"/>
                <a:ea typeface="+mn-lt"/>
                <a:cs typeface="Times New Roman" panose="02020603050405020304" pitchFamily="18" charset="0"/>
              </a:rPr>
              <a:t>mould</a:t>
            </a:r>
            <a:r>
              <a:rPr lang="en-US" sz="2000" dirty="0">
                <a:solidFill>
                  <a:schemeClr val="tx1">
                    <a:lumMod val="85000"/>
                    <a:lumOff val="15000"/>
                  </a:schemeClr>
                </a:solidFill>
                <a:latin typeface="Times New Roman" panose="02020603050405020304" pitchFamily="18" charset="0"/>
                <a:ea typeface="+mn-lt"/>
                <a:cs typeface="Times New Roman" panose="02020603050405020304" pitchFamily="18" charset="0"/>
              </a:rPr>
              <a:t> walls(Oils, Soaps and waxes)</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2000" dirty="0">
                <a:solidFill>
                  <a:schemeClr val="tx1">
                    <a:lumMod val="85000"/>
                    <a:lumOff val="15000"/>
                  </a:schemeClr>
                </a:solidFill>
                <a:latin typeface="Times New Roman" panose="02020603050405020304" pitchFamily="18" charset="0"/>
                <a:ea typeface="+mn-lt"/>
                <a:cs typeface="Times New Roman" panose="02020603050405020304" pitchFamily="18" charset="0"/>
              </a:rPr>
              <a:t>Solvents- Dissolve filler or Plasticizers and allow the processing in fluid state(Alcohol)</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2000" dirty="0">
                <a:solidFill>
                  <a:schemeClr val="tx1">
                    <a:lumMod val="85000"/>
                    <a:lumOff val="15000"/>
                  </a:schemeClr>
                </a:solidFill>
                <a:latin typeface="Times New Roman" panose="02020603050405020304" pitchFamily="18" charset="0"/>
                <a:ea typeface="+mn-lt"/>
                <a:cs typeface="Times New Roman" panose="02020603050405020304" pitchFamily="18" charset="0"/>
              </a:rPr>
              <a:t>Elastomers- To enhance the elastic properties</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sz="2000" b="1" dirty="0">
              <a:solidFill>
                <a:schemeClr val="tx1">
                  <a:lumMod val="85000"/>
                  <a:lumOff val="15000"/>
                </a:schemeClr>
              </a:solidFill>
              <a:cs typeface="Calibri"/>
            </a:endParaRPr>
          </a:p>
        </p:txBody>
      </p:sp>
    </p:spTree>
    <p:extLst>
      <p:ext uri="{BB962C8B-B14F-4D97-AF65-F5344CB8AC3E}">
        <p14:creationId xmlns:p14="http://schemas.microsoft.com/office/powerpoint/2010/main" val="3649091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3084-A29D-B5C6-2BDB-52F19EC71416}"/>
              </a:ext>
            </a:extLst>
          </p:cNvPr>
          <p:cNvSpPr>
            <a:spLocks noGrp="1"/>
          </p:cNvSpPr>
          <p:nvPr>
            <p:ph type="title"/>
          </p:nvPr>
        </p:nvSpPr>
        <p:spPr>
          <a:xfrm>
            <a:off x="265814" y="-92152"/>
            <a:ext cx="9392421" cy="1330841"/>
          </a:xfrm>
        </p:spPr>
        <p:txBody>
          <a:bodyPr>
            <a:normAutofit/>
          </a:bodyPr>
          <a:lstStyle/>
          <a:p>
            <a:r>
              <a:rPr lang="en-US" sz="2800" b="1" dirty="0">
                <a:solidFill>
                  <a:srgbClr val="FF0000"/>
                </a:solidFill>
                <a:latin typeface="Times New Roman" panose="02020603050405020304" pitchFamily="18" charset="0"/>
                <a:cs typeface="Times New Roman" panose="02020603050405020304" pitchFamily="18" charset="0"/>
              </a:rPr>
              <a:t>Polymerization Process</a:t>
            </a:r>
          </a:p>
        </p:txBody>
      </p:sp>
      <p:sp>
        <p:nvSpPr>
          <p:cNvPr id="3" name="Content Placeholder 2">
            <a:extLst>
              <a:ext uri="{FF2B5EF4-FFF2-40B4-BE49-F238E27FC236}">
                <a16:creationId xmlns:a16="http://schemas.microsoft.com/office/drawing/2014/main" id="{81B09A12-9F14-ED65-70C2-995A16FA4E16}"/>
              </a:ext>
            </a:extLst>
          </p:cNvPr>
          <p:cNvSpPr>
            <a:spLocks noGrp="1"/>
          </p:cNvSpPr>
          <p:nvPr>
            <p:ph idx="1"/>
          </p:nvPr>
        </p:nvSpPr>
        <p:spPr>
          <a:xfrm>
            <a:off x="95693" y="869292"/>
            <a:ext cx="11504428" cy="3917773"/>
          </a:xfrm>
        </p:spPr>
        <p:txBody>
          <a:bodyPr vert="horz" lIns="91440" tIns="45720" rIns="91440" bIns="45720" rtlCol="0" anchor="t">
            <a:normAutofit/>
          </a:bodyPr>
          <a:lstStyle/>
          <a:p>
            <a:r>
              <a:rPr lang="en-US" sz="2000" dirty="0">
                <a:latin typeface="Times New Roman" panose="02020603050405020304" pitchFamily="18" charset="0"/>
                <a:ea typeface="+mn-lt"/>
                <a:cs typeface="Times New Roman" panose="02020603050405020304" pitchFamily="18" charset="0"/>
              </a:rPr>
              <a:t>A polymer is made up of linking thousands of monomer and thus obtaining large molecule is called polymerization process.</a:t>
            </a:r>
          </a:p>
          <a:p>
            <a:r>
              <a:rPr lang="en-US" sz="2000" dirty="0">
                <a:latin typeface="Times New Roman" panose="02020603050405020304" pitchFamily="18" charset="0"/>
                <a:ea typeface="+mn-lt"/>
                <a:cs typeface="Times New Roman" panose="02020603050405020304" pitchFamily="18" charset="0"/>
              </a:rPr>
              <a:t>Additives- Plasticizers(liquid form)-Water , Organic solvents and resins</a:t>
            </a:r>
          </a:p>
          <a:p>
            <a:r>
              <a:rPr lang="en-US" sz="2000" dirty="0">
                <a:latin typeface="Times New Roman" panose="02020603050405020304" pitchFamily="18" charset="0"/>
                <a:ea typeface="+mn-lt"/>
                <a:cs typeface="Times New Roman" panose="02020603050405020304" pitchFamily="18" charset="0"/>
              </a:rPr>
              <a:t>Catalyst-Promote faster and complete Polymerization</a:t>
            </a:r>
          </a:p>
          <a:p>
            <a:r>
              <a:rPr lang="en-US" sz="2000" dirty="0">
                <a:latin typeface="Times New Roman" panose="02020603050405020304" pitchFamily="18" charset="0"/>
                <a:ea typeface="+mn-lt"/>
                <a:cs typeface="Times New Roman" panose="02020603050405020304" pitchFamily="18" charset="0"/>
              </a:rPr>
              <a:t>Dyes- Impart desired </a:t>
            </a:r>
            <a:r>
              <a:rPr lang="en-US" sz="2000" dirty="0" err="1">
                <a:latin typeface="Times New Roman" panose="02020603050405020304" pitchFamily="18" charset="0"/>
                <a:ea typeface="+mn-lt"/>
                <a:cs typeface="Times New Roman" panose="02020603050405020304" pitchFamily="18" charset="0"/>
              </a:rPr>
              <a:t>colour</a:t>
            </a:r>
            <a:endParaRPr lang="en-US" sz="2000" dirty="0">
              <a:latin typeface="Times New Roman" panose="02020603050405020304" pitchFamily="18" charset="0"/>
              <a:ea typeface="+mn-lt"/>
              <a:cs typeface="Times New Roman" panose="02020603050405020304" pitchFamily="18" charset="0"/>
            </a:endParaRPr>
          </a:p>
          <a:p>
            <a:endParaRPr lang="en-US" sz="2000" b="1" dirty="0">
              <a:cs typeface="Calibri"/>
            </a:endParaRPr>
          </a:p>
          <a:p>
            <a:endParaRPr lang="en-US" sz="2000" dirty="0">
              <a:cs typeface="Calibri"/>
            </a:endParaRPr>
          </a:p>
        </p:txBody>
      </p:sp>
      <p:pic>
        <p:nvPicPr>
          <p:cNvPr id="4" name="Picture 4" descr="Diagram&#10;&#10;Description automatically generated">
            <a:extLst>
              <a:ext uri="{FF2B5EF4-FFF2-40B4-BE49-F238E27FC236}">
                <a16:creationId xmlns:a16="http://schemas.microsoft.com/office/drawing/2014/main" id="{D9436F65-A640-AF69-C713-357523ECE441}"/>
              </a:ext>
            </a:extLst>
          </p:cNvPr>
          <p:cNvPicPr>
            <a:picLocks noChangeAspect="1"/>
          </p:cNvPicPr>
          <p:nvPr/>
        </p:nvPicPr>
        <p:blipFill>
          <a:blip r:embed="rId2"/>
          <a:stretch>
            <a:fillRect/>
          </a:stretch>
        </p:blipFill>
        <p:spPr>
          <a:xfrm>
            <a:off x="4901300" y="2749491"/>
            <a:ext cx="6316049" cy="3789628"/>
          </a:xfrm>
          <a:prstGeom prst="rect">
            <a:avLst/>
          </a:prstGeom>
        </p:spPr>
      </p:pic>
      <p:sp>
        <p:nvSpPr>
          <p:cNvPr id="5" name="Slide Number Placeholder 4">
            <a:extLst>
              <a:ext uri="{FF2B5EF4-FFF2-40B4-BE49-F238E27FC236}">
                <a16:creationId xmlns:a16="http://schemas.microsoft.com/office/drawing/2014/main" id="{EEF99E46-9FB9-239B-6FE3-6C801D7ACF35}"/>
              </a:ext>
            </a:extLst>
          </p:cNvPr>
          <p:cNvSpPr>
            <a:spLocks noGrp="1"/>
          </p:cNvSpPr>
          <p:nvPr>
            <p:ph type="sldNum" sz="quarter" idx="12"/>
          </p:nvPr>
        </p:nvSpPr>
        <p:spPr/>
        <p:txBody>
          <a:bodyPr/>
          <a:lstStyle/>
          <a:p>
            <a:fld id="{F34BE61F-BFF2-4911-ADA4-AEE5B48EFDCE}" type="slidenum">
              <a:rPr lang="en-US" smtClean="0"/>
              <a:t>5</a:t>
            </a:fld>
            <a:endParaRPr lang="en-US"/>
          </a:p>
        </p:txBody>
      </p:sp>
    </p:spTree>
    <p:extLst>
      <p:ext uri="{BB962C8B-B14F-4D97-AF65-F5344CB8AC3E}">
        <p14:creationId xmlns:p14="http://schemas.microsoft.com/office/powerpoint/2010/main" val="3061491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912" y="0"/>
            <a:ext cx="9144000" cy="1066800"/>
          </a:xfrm>
        </p:spPr>
        <p:txBody>
          <a:bodyPr>
            <a:normAutofit/>
          </a:bodyPr>
          <a:lstStyle/>
          <a:p>
            <a:r>
              <a:rPr lang="en-US" dirty="0"/>
              <a:t> </a:t>
            </a:r>
            <a:r>
              <a:rPr lang="en-US" sz="3200" dirty="0">
                <a:latin typeface="Times New Roman" panose="02020603050405020304" pitchFamily="18" charset="0"/>
                <a:cs typeface="Times New Roman" panose="02020603050405020304" pitchFamily="18" charset="0"/>
              </a:rPr>
              <a:t>Plastics Used in Manufacturing</a:t>
            </a:r>
          </a:p>
        </p:txBody>
      </p:sp>
      <p:sp>
        <p:nvSpPr>
          <p:cNvPr id="4" name="Rectangle 3"/>
          <p:cNvSpPr/>
          <p:nvPr/>
        </p:nvSpPr>
        <p:spPr>
          <a:xfrm>
            <a:off x="392848" y="797488"/>
            <a:ext cx="5127005" cy="3139321"/>
          </a:xfrm>
          <a:prstGeom prst="rect">
            <a:avLst/>
          </a:prstGeom>
        </p:spPr>
        <p:txBody>
          <a:bodyPr wrap="square">
            <a:spAutoFit/>
          </a:bodyPr>
          <a:lstStyle/>
          <a:p>
            <a:pPr marL="285750" indent="-285750">
              <a:buFont typeface="Wingdings" panose="05000000000000000000" pitchFamily="2" charset="2"/>
              <a:buChar char="ü"/>
            </a:pPr>
            <a:r>
              <a:rPr lang="en-US" dirty="0">
                <a:ea typeface="Calibri" pitchFamily="34" charset="0"/>
                <a:cs typeface="Calibri" pitchFamily="34" charset="0"/>
              </a:rPr>
              <a:t>Polyethylene (PE) - a lightweight, flexible plastic commonly used in packaging.</a:t>
            </a:r>
          </a:p>
          <a:p>
            <a:pPr marL="285750" indent="-285750">
              <a:buFont typeface="Wingdings" panose="05000000000000000000" pitchFamily="2" charset="2"/>
              <a:buChar char="ü"/>
            </a:pPr>
            <a:r>
              <a:rPr lang="en-US" dirty="0">
                <a:ea typeface="Calibri" pitchFamily="34" charset="0"/>
                <a:cs typeface="Calibri" pitchFamily="34" charset="0"/>
              </a:rPr>
              <a:t>Polypropylene (PP) - a strong and heat-resistant plastic used in containers, packaging, and car parts.</a:t>
            </a:r>
          </a:p>
          <a:p>
            <a:pPr marL="285750" indent="-285750">
              <a:buFont typeface="Wingdings" panose="05000000000000000000" pitchFamily="2" charset="2"/>
              <a:buChar char="ü"/>
            </a:pPr>
            <a:r>
              <a:rPr lang="en-US" dirty="0">
                <a:ea typeface="Calibri" pitchFamily="34" charset="0"/>
                <a:cs typeface="Calibri" pitchFamily="34" charset="0"/>
              </a:rPr>
              <a:t>Polyvinyl Chloride (PVC) - a versatile plastic commonly used in pipes, wire insulation, and inflatable products.</a:t>
            </a:r>
          </a:p>
          <a:p>
            <a:pPr marL="285750" indent="-285750">
              <a:buFont typeface="Wingdings" panose="05000000000000000000" pitchFamily="2" charset="2"/>
              <a:buChar char="ü"/>
            </a:pPr>
            <a:r>
              <a:rPr lang="en-US" dirty="0">
                <a:ea typeface="Calibri" pitchFamily="34" charset="0"/>
                <a:cs typeface="Calibri" pitchFamily="34" charset="0"/>
              </a:rPr>
              <a:t>Polystyrene (PS) - a lightweight plastic used in packaging materials, such as foam peanuts and disposable cutlery.</a:t>
            </a:r>
          </a:p>
        </p:txBody>
      </p:sp>
      <p:pic>
        <p:nvPicPr>
          <p:cNvPr id="17412" name="Picture 4" descr="Searching 'plastic components manufacturer' | Tushar Products in New Delhi"/>
          <p:cNvPicPr>
            <a:picLocks noChangeAspect="1" noChangeArrowheads="1"/>
          </p:cNvPicPr>
          <p:nvPr/>
        </p:nvPicPr>
        <p:blipFill>
          <a:blip r:embed="rId2" cstate="print"/>
          <a:srcRect/>
          <a:stretch>
            <a:fillRect/>
          </a:stretch>
        </p:blipFill>
        <p:spPr bwMode="auto">
          <a:xfrm>
            <a:off x="5866473" y="880948"/>
            <a:ext cx="2971800" cy="1961388"/>
          </a:xfrm>
          <a:prstGeom prst="rect">
            <a:avLst/>
          </a:prstGeom>
          <a:noFill/>
        </p:spPr>
      </p:pic>
      <p:sp>
        <p:nvSpPr>
          <p:cNvPr id="5" name="AutoShape 2" descr="ABS Plastic Properties | Great Advantages Of Acrylonitrile Butadiene Styrene">
            <a:extLst>
              <a:ext uri="{FF2B5EF4-FFF2-40B4-BE49-F238E27FC236}">
                <a16:creationId xmlns:a16="http://schemas.microsoft.com/office/drawing/2014/main" id="{6E07A6B6-89A2-3455-D170-3FBE88DD7885}"/>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AutoShape 4" descr="ABS Plastic Properties | Great Advantages Of Acrylonitrile Butadiene Styrene">
            <a:extLst>
              <a:ext uri="{FF2B5EF4-FFF2-40B4-BE49-F238E27FC236}">
                <a16:creationId xmlns:a16="http://schemas.microsoft.com/office/drawing/2014/main" id="{74E84E11-95C3-90EC-B1D8-31AB7B2B1E33}"/>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descr="ABS Plastic Properties | Great Advantages Of Acrylonitrile Butadiene Styrene">
            <a:extLst>
              <a:ext uri="{FF2B5EF4-FFF2-40B4-BE49-F238E27FC236}">
                <a16:creationId xmlns:a16="http://schemas.microsoft.com/office/drawing/2014/main" id="{3EF3C0A8-84D6-C1C5-8158-F7433BF09F07}"/>
              </a:ext>
            </a:extLst>
          </p:cNvPr>
          <p:cNvPicPr>
            <a:picLocks noChangeAspect="1" noChangeArrowheads="1"/>
          </p:cNvPicPr>
          <p:nvPr/>
        </p:nvPicPr>
        <p:blipFill>
          <a:blip r:embed="rId3" cstate="print"/>
          <a:srcRect/>
          <a:stretch>
            <a:fillRect/>
          </a:stretch>
        </p:blipFill>
        <p:spPr bwMode="auto">
          <a:xfrm>
            <a:off x="312797" y="4142677"/>
            <a:ext cx="2627586" cy="1752600"/>
          </a:xfrm>
          <a:prstGeom prst="rect">
            <a:avLst/>
          </a:prstGeom>
          <a:noFill/>
        </p:spPr>
      </p:pic>
      <p:pic>
        <p:nvPicPr>
          <p:cNvPr id="8" name="Picture 8" descr="Polycarbonate Sheet - Greenhouse Polycarbonate Sheet Manufacturer from  Vadodara">
            <a:extLst>
              <a:ext uri="{FF2B5EF4-FFF2-40B4-BE49-F238E27FC236}">
                <a16:creationId xmlns:a16="http://schemas.microsoft.com/office/drawing/2014/main" id="{DF992952-CBAB-19FA-0181-4F019F38A291}"/>
              </a:ext>
            </a:extLst>
          </p:cNvPr>
          <p:cNvPicPr>
            <a:picLocks noChangeAspect="1" noChangeArrowheads="1"/>
          </p:cNvPicPr>
          <p:nvPr/>
        </p:nvPicPr>
        <p:blipFill>
          <a:blip r:embed="rId4" cstate="print"/>
          <a:srcRect/>
          <a:stretch>
            <a:fillRect/>
          </a:stretch>
        </p:blipFill>
        <p:spPr bwMode="auto">
          <a:xfrm>
            <a:off x="5661570" y="4227394"/>
            <a:ext cx="2895600" cy="1928470"/>
          </a:xfrm>
          <a:prstGeom prst="rect">
            <a:avLst/>
          </a:prstGeom>
          <a:noFill/>
        </p:spPr>
      </p:pic>
      <p:pic>
        <p:nvPicPr>
          <p:cNvPr id="9" name="Picture 10" descr="Benefits of using Nylon plastics">
            <a:extLst>
              <a:ext uri="{FF2B5EF4-FFF2-40B4-BE49-F238E27FC236}">
                <a16:creationId xmlns:a16="http://schemas.microsoft.com/office/drawing/2014/main" id="{C76027A6-27D3-8B50-FA24-A240A6570F61}"/>
              </a:ext>
            </a:extLst>
          </p:cNvPr>
          <p:cNvPicPr>
            <a:picLocks noChangeAspect="1" noChangeArrowheads="1"/>
          </p:cNvPicPr>
          <p:nvPr/>
        </p:nvPicPr>
        <p:blipFill>
          <a:blip r:embed="rId5" cstate="print"/>
          <a:srcRect/>
          <a:stretch>
            <a:fillRect/>
          </a:stretch>
        </p:blipFill>
        <p:spPr bwMode="auto">
          <a:xfrm>
            <a:off x="8910756" y="3658107"/>
            <a:ext cx="3048000" cy="1524000"/>
          </a:xfrm>
          <a:prstGeom prst="rect">
            <a:avLst/>
          </a:prstGeom>
          <a:noFill/>
        </p:spPr>
      </p:pic>
      <p:sp>
        <p:nvSpPr>
          <p:cNvPr id="11" name="TextBox 10">
            <a:extLst>
              <a:ext uri="{FF2B5EF4-FFF2-40B4-BE49-F238E27FC236}">
                <a16:creationId xmlns:a16="http://schemas.microsoft.com/office/drawing/2014/main" id="{D00ECD6A-0732-CA65-A1CD-1FF12D6BE284}"/>
              </a:ext>
            </a:extLst>
          </p:cNvPr>
          <p:cNvSpPr txBox="1"/>
          <p:nvPr/>
        </p:nvSpPr>
        <p:spPr>
          <a:xfrm>
            <a:off x="8910756" y="5191629"/>
            <a:ext cx="3215733" cy="1200329"/>
          </a:xfrm>
          <a:prstGeom prst="rect">
            <a:avLst/>
          </a:prstGeom>
          <a:noFill/>
        </p:spPr>
        <p:txBody>
          <a:bodyPr wrap="square">
            <a:spAutoFit/>
          </a:bodyPr>
          <a:lstStyle/>
          <a:p>
            <a:pPr marL="285750" indent="-285750">
              <a:buFont typeface="Wingdings" panose="05000000000000000000" pitchFamily="2" charset="2"/>
              <a:buChar char="ü"/>
            </a:pPr>
            <a:r>
              <a:rPr lang="en-US" dirty="0">
                <a:ea typeface="Calibri" pitchFamily="34" charset="0"/>
                <a:cs typeface="Calibri" pitchFamily="34" charset="0"/>
              </a:rPr>
              <a:t>Nylon - a strong and lightweight plastic commonly used in gears, bearings, and electrical components.</a:t>
            </a:r>
          </a:p>
        </p:txBody>
      </p:sp>
      <p:sp>
        <p:nvSpPr>
          <p:cNvPr id="13" name="TextBox 12">
            <a:extLst>
              <a:ext uri="{FF2B5EF4-FFF2-40B4-BE49-F238E27FC236}">
                <a16:creationId xmlns:a16="http://schemas.microsoft.com/office/drawing/2014/main" id="{46F3E198-23A7-275D-A8D5-74C8F44A904D}"/>
              </a:ext>
            </a:extLst>
          </p:cNvPr>
          <p:cNvSpPr txBox="1"/>
          <p:nvPr/>
        </p:nvSpPr>
        <p:spPr>
          <a:xfrm>
            <a:off x="5565856" y="3192568"/>
            <a:ext cx="3175310" cy="1200329"/>
          </a:xfrm>
          <a:prstGeom prst="rect">
            <a:avLst/>
          </a:prstGeom>
          <a:noFill/>
        </p:spPr>
        <p:txBody>
          <a:bodyPr wrap="square">
            <a:spAutoFit/>
          </a:bodyPr>
          <a:lstStyle/>
          <a:p>
            <a:pPr marL="285750" indent="-285750">
              <a:buFont typeface="Wingdings" panose="05000000000000000000" pitchFamily="2" charset="2"/>
              <a:buChar char="ü"/>
            </a:pPr>
            <a:r>
              <a:rPr lang="en-US" dirty="0">
                <a:ea typeface="Calibri" pitchFamily="34" charset="0"/>
                <a:cs typeface="Calibri" pitchFamily="34" charset="0"/>
              </a:rPr>
              <a:t>Polycarbonate (PC) - a transparent plastic used in safety glasses, CDs, and electronic devices.</a:t>
            </a:r>
          </a:p>
        </p:txBody>
      </p:sp>
      <p:sp>
        <p:nvSpPr>
          <p:cNvPr id="15" name="TextBox 14">
            <a:extLst>
              <a:ext uri="{FF2B5EF4-FFF2-40B4-BE49-F238E27FC236}">
                <a16:creationId xmlns:a16="http://schemas.microsoft.com/office/drawing/2014/main" id="{CEB222D9-82A8-820C-7551-627DCDF516EF}"/>
              </a:ext>
            </a:extLst>
          </p:cNvPr>
          <p:cNvSpPr txBox="1"/>
          <p:nvPr/>
        </p:nvSpPr>
        <p:spPr>
          <a:xfrm>
            <a:off x="2939920" y="4540934"/>
            <a:ext cx="2537654" cy="2031325"/>
          </a:xfrm>
          <a:prstGeom prst="rect">
            <a:avLst/>
          </a:prstGeom>
          <a:noFill/>
        </p:spPr>
        <p:txBody>
          <a:bodyPr wrap="square">
            <a:spAutoFit/>
          </a:bodyPr>
          <a:lstStyle/>
          <a:p>
            <a:pPr marL="285750" indent="-285750">
              <a:buFont typeface="Wingdings" panose="05000000000000000000" pitchFamily="2" charset="2"/>
              <a:buChar char="ü"/>
            </a:pPr>
            <a:r>
              <a:rPr lang="en-US" dirty="0">
                <a:ea typeface="Calibri" pitchFamily="34" charset="0"/>
                <a:cs typeface="Calibri" pitchFamily="34" charset="0"/>
              </a:rPr>
              <a:t>Acrylonitrile Butadiene Styrene (ABS) - a strong and heat-resistant plastic used in toys, electrical housings, and automotive parts.</a:t>
            </a:r>
          </a:p>
        </p:txBody>
      </p:sp>
      <p:sp>
        <p:nvSpPr>
          <p:cNvPr id="17" name="TextBox 16">
            <a:extLst>
              <a:ext uri="{FF2B5EF4-FFF2-40B4-BE49-F238E27FC236}">
                <a16:creationId xmlns:a16="http://schemas.microsoft.com/office/drawing/2014/main" id="{BAC5B5E5-834D-2308-C121-75EF8705BCBA}"/>
              </a:ext>
            </a:extLst>
          </p:cNvPr>
          <p:cNvSpPr txBox="1"/>
          <p:nvPr/>
        </p:nvSpPr>
        <p:spPr>
          <a:xfrm>
            <a:off x="8768113" y="1066206"/>
            <a:ext cx="3333286" cy="1477328"/>
          </a:xfrm>
          <a:prstGeom prst="rect">
            <a:avLst/>
          </a:prstGeom>
          <a:noFill/>
        </p:spPr>
        <p:txBody>
          <a:bodyPr wrap="square">
            <a:spAutoFit/>
          </a:bodyPr>
          <a:lstStyle/>
          <a:p>
            <a:pPr marL="285750" indent="-285750">
              <a:buFont typeface="Wingdings" panose="05000000000000000000" pitchFamily="2" charset="2"/>
              <a:buChar char="ü"/>
            </a:pPr>
            <a:r>
              <a:rPr lang="en-US" dirty="0">
                <a:ea typeface="Calibri" pitchFamily="34" charset="0"/>
                <a:cs typeface="Calibri" pitchFamily="34" charset="0"/>
              </a:rPr>
              <a:t>Polyethylene Terephthalate (PET) - a strong and lightweight plastic commonly used in food packaging and beverage bottles.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BB22-AE59-D970-4F22-B8FCF9BF959E}"/>
              </a:ext>
            </a:extLst>
          </p:cNvPr>
          <p:cNvSpPr>
            <a:spLocks noGrp="1"/>
          </p:cNvSpPr>
          <p:nvPr>
            <p:ph type="title"/>
          </p:nvPr>
        </p:nvSpPr>
        <p:spPr>
          <a:xfrm>
            <a:off x="213459" y="0"/>
            <a:ext cx="4378682" cy="900145"/>
          </a:xfrm>
        </p:spPr>
        <p:txBody>
          <a:bodyPr>
            <a:normAutofit/>
          </a:bodyPr>
          <a:lstStyle/>
          <a:p>
            <a:r>
              <a:rPr lang="en-US" sz="2800" b="1" dirty="0">
                <a:solidFill>
                  <a:srgbClr val="FF0000"/>
                </a:solidFill>
                <a:latin typeface="Times New Roman" panose="02020603050405020304" pitchFamily="18" charset="0"/>
                <a:cs typeface="Times New Roman" panose="02020603050405020304" pitchFamily="18" charset="0"/>
              </a:rPr>
              <a:t>Plastic Processing</a:t>
            </a:r>
          </a:p>
        </p:txBody>
      </p:sp>
      <p:sp>
        <p:nvSpPr>
          <p:cNvPr id="3" name="Content Placeholder 2">
            <a:extLst>
              <a:ext uri="{FF2B5EF4-FFF2-40B4-BE49-F238E27FC236}">
                <a16:creationId xmlns:a16="http://schemas.microsoft.com/office/drawing/2014/main" id="{3DEA3F72-0C2F-844A-BE00-BDFE3253355A}"/>
              </a:ext>
            </a:extLst>
          </p:cNvPr>
          <p:cNvSpPr>
            <a:spLocks noGrp="1"/>
          </p:cNvSpPr>
          <p:nvPr>
            <p:ph idx="1"/>
          </p:nvPr>
        </p:nvSpPr>
        <p:spPr>
          <a:xfrm>
            <a:off x="103212" y="1446609"/>
            <a:ext cx="6433775" cy="4409442"/>
          </a:xfrm>
        </p:spPr>
        <p:txBody>
          <a:bodyPr vert="horz" lIns="91440" tIns="45720" rIns="91440" bIns="45720" rtlCol="0" anchor="t">
            <a:noAutofit/>
          </a:bodyPr>
          <a:lstStyle/>
          <a:p>
            <a:pPr algn="just"/>
            <a:r>
              <a:rPr lang="en-US" sz="2000" dirty="0">
                <a:latin typeface="Times New Roman" panose="02020603050405020304" pitchFamily="18" charset="0"/>
                <a:ea typeface="+mn-lt"/>
                <a:cs typeface="Times New Roman" panose="02020603050405020304" pitchFamily="18" charset="0"/>
              </a:rPr>
              <a:t>Plastics can be machined, cast, formed, and joined with relative ease requiring little post-processing or surface finish operations.</a:t>
            </a:r>
          </a:p>
          <a:p>
            <a:pPr algn="just"/>
            <a:r>
              <a:rPr lang="en-US" sz="2000" dirty="0">
                <a:latin typeface="Times New Roman" panose="02020603050405020304" pitchFamily="18" charset="0"/>
                <a:ea typeface="+mn-lt"/>
                <a:cs typeface="Times New Roman" panose="02020603050405020304" pitchFamily="18" charset="0"/>
              </a:rPr>
              <a:t>Plastics melt or cure at relative low temperatures </a:t>
            </a:r>
          </a:p>
          <a:p>
            <a:pPr algn="just"/>
            <a:r>
              <a:rPr lang="en-US" sz="2000" dirty="0">
                <a:latin typeface="Times New Roman" panose="02020603050405020304" pitchFamily="18" charset="0"/>
                <a:ea typeface="+mn-lt"/>
                <a:cs typeface="Times New Roman" panose="02020603050405020304" pitchFamily="18" charset="0"/>
              </a:rPr>
              <a:t>Plastics require less energy to process than metals </a:t>
            </a:r>
          </a:p>
          <a:p>
            <a:pPr algn="just"/>
            <a:r>
              <a:rPr lang="en-US" sz="2000" dirty="0">
                <a:latin typeface="Times New Roman" panose="02020603050405020304" pitchFamily="18" charset="0"/>
                <a:ea typeface="+mn-lt"/>
                <a:cs typeface="Times New Roman" panose="02020603050405020304" pitchFamily="18" charset="0"/>
              </a:rPr>
              <a:t>Raw materials most commonly are pellets, powders</a:t>
            </a:r>
          </a:p>
          <a:p>
            <a:pPr algn="just"/>
            <a:r>
              <a:rPr lang="en-US" sz="2000" dirty="0">
                <a:latin typeface="Times New Roman" panose="02020603050405020304" pitchFamily="18" charset="0"/>
                <a:ea typeface="+mn-lt"/>
                <a:cs typeface="Times New Roman" panose="02020603050405020304" pitchFamily="18" charset="0"/>
              </a:rPr>
              <a:t>Also available as sheet, plate, rod, and tubing (produced by extrusion, etc.) </a:t>
            </a:r>
          </a:p>
          <a:p>
            <a:endParaRPr lang="en-US" sz="2200" b="1" dirty="0">
              <a:cs typeface="Calibri"/>
            </a:endParaRPr>
          </a:p>
          <a:p>
            <a:endParaRPr lang="en-US" sz="1700" dirty="0">
              <a:cs typeface="Calibri"/>
            </a:endParaRPr>
          </a:p>
          <a:p>
            <a:endParaRPr lang="en-US" sz="1700" dirty="0">
              <a:cs typeface="Calibri"/>
            </a:endParaRPr>
          </a:p>
        </p:txBody>
      </p:sp>
      <p:pic>
        <p:nvPicPr>
          <p:cNvPr id="6" name="Picture 6" descr="Diagram&#10;&#10;Description automatically generated">
            <a:extLst>
              <a:ext uri="{FF2B5EF4-FFF2-40B4-BE49-F238E27FC236}">
                <a16:creationId xmlns:a16="http://schemas.microsoft.com/office/drawing/2014/main" id="{6CADFA2B-BFA1-46D1-767F-BC6E6EC22515}"/>
              </a:ext>
            </a:extLst>
          </p:cNvPr>
          <p:cNvPicPr>
            <a:picLocks noChangeAspect="1"/>
          </p:cNvPicPr>
          <p:nvPr/>
        </p:nvPicPr>
        <p:blipFill rotWithShape="1">
          <a:blip r:embed="rId2"/>
          <a:srcRect l="9088" t="11283" r="9662" b="11283"/>
          <a:stretch/>
        </p:blipFill>
        <p:spPr>
          <a:xfrm>
            <a:off x="6920612" y="1623465"/>
            <a:ext cx="4754880" cy="3611070"/>
          </a:xfrm>
          <a:prstGeom prst="rect">
            <a:avLst/>
          </a:prstGeom>
        </p:spPr>
      </p:pic>
      <p:sp>
        <p:nvSpPr>
          <p:cNvPr id="5" name="Slide Number Placeholder 4">
            <a:extLst>
              <a:ext uri="{FF2B5EF4-FFF2-40B4-BE49-F238E27FC236}">
                <a16:creationId xmlns:a16="http://schemas.microsoft.com/office/drawing/2014/main" id="{483FAF27-E6CB-BB9A-7390-CEFB2AD28867}"/>
              </a:ext>
            </a:extLst>
          </p:cNvPr>
          <p:cNvSpPr>
            <a:spLocks noGrp="1"/>
          </p:cNvSpPr>
          <p:nvPr>
            <p:ph type="sldNum" sz="quarter" idx="12"/>
          </p:nvPr>
        </p:nvSpPr>
        <p:spPr/>
        <p:txBody>
          <a:bodyPr/>
          <a:lstStyle/>
          <a:p>
            <a:fld id="{F34BE61F-BFF2-4911-ADA4-AEE5B48EFDCE}" type="slidenum">
              <a:rPr lang="en-US" smtClean="0"/>
              <a:t>7</a:t>
            </a:fld>
            <a:endParaRPr lang="en-US"/>
          </a:p>
        </p:txBody>
      </p:sp>
    </p:spTree>
    <p:extLst>
      <p:ext uri="{BB962C8B-B14F-4D97-AF65-F5344CB8AC3E}">
        <p14:creationId xmlns:p14="http://schemas.microsoft.com/office/powerpoint/2010/main" val="772442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a:xfrm>
            <a:off x="400353" y="186317"/>
            <a:ext cx="8360103" cy="1325563"/>
          </a:xfrm>
        </p:spPr>
        <p:txBody>
          <a:bodyPr>
            <a:normAutofit/>
          </a:bodyPr>
          <a:lstStyle/>
          <a:p>
            <a:r>
              <a:rPr lang="en-US" sz="2800" b="1" dirty="0">
                <a:solidFill>
                  <a:srgbClr val="FF0000"/>
                </a:solidFill>
                <a:latin typeface="Times New Roman" panose="02020603050405020304" pitchFamily="18" charset="0"/>
                <a:cs typeface="Times New Roman" panose="02020603050405020304" pitchFamily="18" charset="0"/>
              </a:rPr>
              <a:t>4.2.2  TYPES OF PLASTICS</a:t>
            </a:r>
          </a:p>
        </p:txBody>
      </p:sp>
      <p:pic>
        <p:nvPicPr>
          <p:cNvPr id="8" name="Content Placeholder 7">
            <a:extLst>
              <a:ext uri="{FF2B5EF4-FFF2-40B4-BE49-F238E27FC236}">
                <a16:creationId xmlns:a16="http://schemas.microsoft.com/office/drawing/2014/main" id="{D343E443-EDC4-46B0-8D74-044AF9BA424B}"/>
              </a:ext>
            </a:extLst>
          </p:cNvPr>
          <p:cNvPicPr>
            <a:picLocks noGrp="1" noChangeAspect="1"/>
          </p:cNvPicPr>
          <p:nvPr>
            <p:ph idx="1"/>
          </p:nvPr>
        </p:nvPicPr>
        <p:blipFill>
          <a:blip r:embed="rId3"/>
          <a:stretch>
            <a:fillRect/>
          </a:stretch>
        </p:blipFill>
        <p:spPr>
          <a:xfrm>
            <a:off x="702076" y="1511880"/>
            <a:ext cx="9979176" cy="4915424"/>
          </a:xfrm>
        </p:spPr>
      </p:pic>
      <p:sp>
        <p:nvSpPr>
          <p:cNvPr id="2" name="Slide Number Placeholder 1">
            <a:extLst>
              <a:ext uri="{FF2B5EF4-FFF2-40B4-BE49-F238E27FC236}">
                <a16:creationId xmlns:a16="http://schemas.microsoft.com/office/drawing/2014/main" id="{858D538C-AABB-2FE5-0073-35D946853FA4}"/>
              </a:ext>
            </a:extLst>
          </p:cNvPr>
          <p:cNvSpPr>
            <a:spLocks noGrp="1"/>
          </p:cNvSpPr>
          <p:nvPr>
            <p:ph type="sldNum" sz="quarter" idx="12"/>
          </p:nvPr>
        </p:nvSpPr>
        <p:spPr/>
        <p:txBody>
          <a:bodyPr/>
          <a:lstStyle/>
          <a:p>
            <a:fld id="{F34BE61F-BFF2-4911-ADA4-AEE5B48EFDCE}" type="slidenum">
              <a:rPr lang="en-US" smtClean="0"/>
              <a:t>8</a:t>
            </a:fld>
            <a:endParaRPr lang="en-US"/>
          </a:p>
        </p:txBody>
      </p:sp>
    </p:spTree>
    <p:extLst>
      <p:ext uri="{BB962C8B-B14F-4D97-AF65-F5344CB8AC3E}">
        <p14:creationId xmlns:p14="http://schemas.microsoft.com/office/powerpoint/2010/main" val="347413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09810" y="436923"/>
            <a:ext cx="9760625" cy="5394034"/>
          </a:xfrm>
        </p:spPr>
        <p:txBody>
          <a:bodyPr>
            <a:normAutofit lnSpcReduction="10000"/>
          </a:bodyPr>
          <a:lstStyle/>
          <a:p>
            <a:r>
              <a:rPr lang="en-US" sz="2400" dirty="0">
                <a:solidFill>
                  <a:schemeClr val="accent4">
                    <a:lumMod val="50000"/>
                  </a:schemeClr>
                </a:solidFill>
                <a:latin typeface="Times New Roman" panose="02020603050405020304" pitchFamily="18" charset="0"/>
                <a:cs typeface="Times New Roman" panose="02020603050405020304" pitchFamily="18" charset="0"/>
              </a:rPr>
              <a:t>BEHAVIOUR WITH HEAT:</a:t>
            </a:r>
            <a:endParaRPr lang="en-US" b="1" dirty="0">
              <a:solidFill>
                <a:schemeClr val="accent6">
                  <a:lumMod val="10000"/>
                </a:schemeClr>
              </a:solidFill>
              <a:latin typeface="+mj-lt"/>
            </a:endParaRPr>
          </a:p>
          <a:p>
            <a:pPr marL="285750" indent="-2857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Thermoplastics- softens on heating, hardens on cooling. </a:t>
            </a:r>
            <a:r>
              <a:rPr lang="en-US" sz="2000" dirty="0" err="1">
                <a:solidFill>
                  <a:srgbClr val="000000"/>
                </a:solidFill>
                <a:latin typeface="Times New Roman" panose="02020603050405020304" pitchFamily="18" charset="0"/>
                <a:cs typeface="Times New Roman" panose="02020603050405020304" pitchFamily="18" charset="0"/>
              </a:rPr>
              <a:t>Eg</a:t>
            </a:r>
            <a:r>
              <a:rPr lang="en-US" sz="2000" dirty="0">
                <a:solidFill>
                  <a:srgbClr val="000000"/>
                </a:solidFill>
                <a:latin typeface="Times New Roman" panose="02020603050405020304" pitchFamily="18" charset="0"/>
                <a:cs typeface="Times New Roman" panose="02020603050405020304" pitchFamily="18" charset="0"/>
              </a:rPr>
              <a:t>- PVC, Polythene.</a:t>
            </a:r>
          </a:p>
          <a:p>
            <a:pPr marL="285750" indent="-2857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Thermosetting plastics- do no soften on heating and cannot be remolded. </a:t>
            </a:r>
            <a:r>
              <a:rPr lang="en-US" sz="2000" dirty="0" err="1">
                <a:solidFill>
                  <a:srgbClr val="000000"/>
                </a:solidFill>
                <a:latin typeface="Times New Roman" panose="02020603050405020304" pitchFamily="18" charset="0"/>
                <a:cs typeface="Times New Roman" panose="02020603050405020304" pitchFamily="18" charset="0"/>
              </a:rPr>
              <a:t>Eg</a:t>
            </a:r>
            <a:r>
              <a:rPr lang="en-US" sz="2000" dirty="0">
                <a:solidFill>
                  <a:srgbClr val="000000"/>
                </a:solidFill>
                <a:latin typeface="Times New Roman" panose="02020603050405020304" pitchFamily="18" charset="0"/>
                <a:cs typeface="Times New Roman" panose="02020603050405020304" pitchFamily="18" charset="0"/>
              </a:rPr>
              <a:t>-Polyesters.</a:t>
            </a:r>
          </a:p>
          <a:p>
            <a:endParaRPr lang="en-US" b="1" dirty="0">
              <a:solidFill>
                <a:schemeClr val="accent6">
                  <a:lumMod val="10000"/>
                </a:schemeClr>
              </a:solidFill>
              <a:latin typeface="+mj-lt"/>
            </a:endParaRPr>
          </a:p>
          <a:p>
            <a:r>
              <a:rPr lang="en-US" sz="2400" dirty="0">
                <a:solidFill>
                  <a:schemeClr val="accent4">
                    <a:lumMod val="50000"/>
                  </a:schemeClr>
                </a:solidFill>
                <a:latin typeface="Times New Roman" panose="02020603050405020304" pitchFamily="18" charset="0"/>
                <a:cs typeface="Times New Roman" panose="02020603050405020304" pitchFamily="18" charset="0"/>
              </a:rPr>
              <a:t>BASED ON STRUCTURE:</a:t>
            </a:r>
          </a:p>
          <a:p>
            <a:pPr marL="285750" indent="-2857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Homogeneous- composed of the only carbon chain. </a:t>
            </a:r>
          </a:p>
          <a:p>
            <a:pPr marL="285750" indent="-2857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Heterogeneous- chain contains carbon, nitrogen, and other elements.</a:t>
            </a:r>
          </a:p>
          <a:p>
            <a:pPr>
              <a:lnSpc>
                <a:spcPct val="100000"/>
              </a:lnSpc>
            </a:pPr>
            <a:endParaRPr lang="en-US" sz="2400" dirty="0">
              <a:solidFill>
                <a:schemeClr val="accent4">
                  <a:lumMod val="50000"/>
                </a:schemeClr>
              </a:solidFill>
              <a:latin typeface="Times New Roman" panose="02020603050405020304" pitchFamily="18" charset="0"/>
              <a:cs typeface="Times New Roman" panose="02020603050405020304" pitchFamily="18" charset="0"/>
            </a:endParaRPr>
          </a:p>
          <a:p>
            <a:pPr>
              <a:lnSpc>
                <a:spcPct val="100000"/>
              </a:lnSpc>
            </a:pPr>
            <a:r>
              <a:rPr lang="en-US" sz="2400" dirty="0">
                <a:solidFill>
                  <a:schemeClr val="accent4">
                    <a:lumMod val="50000"/>
                  </a:schemeClr>
                </a:solidFill>
                <a:latin typeface="Times New Roman" panose="02020603050405020304" pitchFamily="18" charset="0"/>
                <a:cs typeface="Times New Roman" panose="02020603050405020304" pitchFamily="18" charset="0"/>
              </a:rPr>
              <a:t>BASED ON PHYSICAL AND CHEMICAL PROPERTIES:</a:t>
            </a:r>
          </a:p>
          <a:p>
            <a:pPr marL="285750" indent="-2857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Rigid-high modulus of elasticity.</a:t>
            </a:r>
          </a:p>
          <a:p>
            <a:pPr marL="285750" indent="-2857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Semi-rigid-medium modulus of elasticity.</a:t>
            </a:r>
          </a:p>
          <a:p>
            <a:pPr marL="285750" indent="-2857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Soft-low modulus of elasticity.</a:t>
            </a:r>
          </a:p>
          <a:p>
            <a:pPr marL="285750" indent="-2857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 Elastomers deform under pressure and return to their original shape when pressure is removed</a:t>
            </a:r>
            <a:r>
              <a:rPr lang="en-US" b="1" dirty="0">
                <a:solidFill>
                  <a:srgbClr val="000000"/>
                </a:solidFill>
                <a:latin typeface="+mj-lt"/>
              </a:rPr>
              <a:t>.</a:t>
            </a:r>
          </a:p>
          <a:p>
            <a:pPr marL="285750" indent="-285750">
              <a:buFont typeface="Arial" panose="020B0604020202020204" pitchFamily="34" charset="0"/>
              <a:buChar char="•"/>
            </a:pPr>
            <a:endParaRPr lang="en-US" b="1" dirty="0">
              <a:solidFill>
                <a:srgbClr val="000000"/>
              </a:solidFill>
              <a:latin typeface="+mj-lt"/>
            </a:endParaRPr>
          </a:p>
          <a:p>
            <a:endParaRPr lang="en-US" b="1" dirty="0">
              <a:solidFill>
                <a:schemeClr val="accent4">
                  <a:lumMod val="50000"/>
                </a:schemeClr>
              </a:solidFill>
              <a:latin typeface="Arial Black" panose="020B0A04020102020204" pitchFamily="34" charset="0"/>
            </a:endParaRPr>
          </a:p>
          <a:p>
            <a:endParaRPr lang="en-US" b="1" dirty="0">
              <a:solidFill>
                <a:schemeClr val="accent4">
                  <a:lumMod val="50000"/>
                </a:schemeClr>
              </a:solidFill>
              <a:latin typeface="Arial Black" panose="020B0A04020102020204" pitchFamily="34" charset="0"/>
            </a:endParaRPr>
          </a:p>
          <a:p>
            <a:endParaRPr lang="en-US" b="1" dirty="0">
              <a:solidFill>
                <a:schemeClr val="accent4">
                  <a:lumMod val="50000"/>
                </a:schemeClr>
              </a:solidFill>
              <a:latin typeface="Arial Black" panose="020B0A04020102020204" pitchFamily="34" charset="0"/>
            </a:endParaRPr>
          </a:p>
          <a:p>
            <a:endParaRPr lang="en-US" b="1" dirty="0">
              <a:solidFill>
                <a:schemeClr val="accent4">
                  <a:lumMod val="50000"/>
                </a:schemeClr>
              </a:solidFill>
              <a:latin typeface="Arial Black" panose="020B0A04020102020204" pitchFamily="34" charset="0"/>
            </a:endParaRPr>
          </a:p>
          <a:p>
            <a:endParaRPr lang="en-US" b="1" dirty="0">
              <a:solidFill>
                <a:schemeClr val="accent4">
                  <a:lumMod val="50000"/>
                </a:schemeClr>
              </a:solidFill>
              <a:latin typeface="Arial Black" panose="020B0A04020102020204" pitchFamily="34" charset="0"/>
            </a:endParaRPr>
          </a:p>
          <a:p>
            <a:endParaRPr lang="en-US" b="1" dirty="0">
              <a:solidFill>
                <a:schemeClr val="accent4">
                  <a:lumMod val="50000"/>
                </a:schemeClr>
              </a:solidFill>
              <a:latin typeface="Arial Black" panose="020B0A04020102020204" pitchFamily="34" charset="0"/>
            </a:endParaRPr>
          </a:p>
          <a:p>
            <a:endParaRPr lang="en-US" b="1" dirty="0">
              <a:solidFill>
                <a:schemeClr val="accent4">
                  <a:lumMod val="50000"/>
                </a:schemeClr>
              </a:solidFill>
              <a:latin typeface="Arial Black" panose="020B0A04020102020204" pitchFamily="34" charset="0"/>
            </a:endParaRPr>
          </a:p>
          <a:p>
            <a:endParaRPr lang="en-US" b="1" dirty="0">
              <a:solidFill>
                <a:schemeClr val="accent4">
                  <a:lumMod val="50000"/>
                </a:schemeClr>
              </a:solidFill>
              <a:latin typeface="Arial Black" panose="020B0A04020102020204" pitchFamily="34" charset="0"/>
            </a:endParaRPr>
          </a:p>
          <a:p>
            <a:endParaRPr lang="en-US" b="1" dirty="0">
              <a:solidFill>
                <a:schemeClr val="accent4">
                  <a:lumMod val="50000"/>
                </a:schemeClr>
              </a:solidFill>
              <a:latin typeface="Arial Black" panose="020B0A04020102020204" pitchFamily="34" charset="0"/>
            </a:endParaRPr>
          </a:p>
          <a:p>
            <a:endParaRPr lang="en-US" b="1" dirty="0">
              <a:solidFill>
                <a:schemeClr val="accent6">
                  <a:lumMod val="10000"/>
                </a:schemeClr>
              </a:solidFill>
              <a:latin typeface="Arial Black" panose="020B0A04020102020204" pitchFamily="34" charset="0"/>
            </a:endParaRPr>
          </a:p>
          <a:p>
            <a:endParaRPr lang="en-US" b="1" dirty="0">
              <a:solidFill>
                <a:schemeClr val="accent6">
                  <a:lumMod val="10000"/>
                </a:schemeClr>
              </a:solidFill>
            </a:endParaRPr>
          </a:p>
          <a:p>
            <a:endParaRPr lang="en-US" b="1" dirty="0">
              <a:solidFill>
                <a:schemeClr val="accent6">
                  <a:lumMod val="10000"/>
                </a:schemeClr>
              </a:solidFill>
            </a:endParaRP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9</a:t>
            </a:fld>
            <a:endParaRPr lang="en-US" dirty="0"/>
          </a:p>
        </p:txBody>
      </p:sp>
    </p:spTree>
    <p:extLst>
      <p:ext uri="{BB962C8B-B14F-4D97-AF65-F5344CB8AC3E}">
        <p14:creationId xmlns:p14="http://schemas.microsoft.com/office/powerpoint/2010/main" val="3435077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3256</Words>
  <Application>Microsoft Office PowerPoint</Application>
  <PresentationFormat>Widescreen</PresentationFormat>
  <Paragraphs>273</Paragraphs>
  <Slides>35</Slides>
  <Notes>4</Notes>
  <HiddenSlides>0</HiddenSlides>
  <MMClips>2</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Manufacturing of Plastic component</vt:lpstr>
      <vt:lpstr>CONTENTS</vt:lpstr>
      <vt:lpstr>PowerPoint Presentation</vt:lpstr>
      <vt:lpstr>4.2.1  Plastics</vt:lpstr>
      <vt:lpstr>Polymerization Process</vt:lpstr>
      <vt:lpstr> Plastics Used in Manufacturing</vt:lpstr>
      <vt:lpstr>Plastic Processing</vt:lpstr>
      <vt:lpstr>4.2.2  TYPES OF PLASTICS</vt:lpstr>
      <vt:lpstr>PowerPoint Presentation</vt:lpstr>
      <vt:lpstr>Thermosetting Plastics</vt:lpstr>
      <vt:lpstr>DIFFERENCE BETWEEN THERMOPLASTIC AND THERMOSETTING</vt:lpstr>
      <vt:lpstr>PowerPoint Presentation</vt:lpstr>
      <vt:lpstr>PowerPoint Presentation</vt:lpstr>
      <vt:lpstr>4.2.4.1 Injection moulding</vt:lpstr>
      <vt:lpstr>PowerPoint Presentation</vt:lpstr>
      <vt:lpstr>Injection moulding</vt:lpstr>
      <vt:lpstr>Plastic Injection Molding Cycle Time Breakdown Cycle Time Breakdownlastic Injection Molding Cycle Time Breakdown</vt:lpstr>
      <vt:lpstr>Injection Molding Die Mechanisms Unscrewing Core</vt:lpstr>
      <vt:lpstr>Injection Moulding Capabilities abilities</vt:lpstr>
      <vt:lpstr>4.2.4.2 BLOW MOULDING </vt:lpstr>
      <vt:lpstr>PowerPoint Presentation</vt:lpstr>
      <vt:lpstr>4.2.4.3 ROTATIONAL MOULDING </vt:lpstr>
      <vt:lpstr>PowerPoint Presentation</vt:lpstr>
      <vt:lpstr>4.2.4.4 FILM BLOWING</vt:lpstr>
      <vt:lpstr>4.2.4.5 EXTRUSION</vt:lpstr>
      <vt:lpstr>Plastic Extrusion</vt:lpstr>
      <vt:lpstr>4.2.4.6 THERMOFORMING  </vt:lpstr>
      <vt:lpstr>4.2.5.1 COMPRESSION MOULDING </vt:lpstr>
      <vt:lpstr>PowerPoint Presentation</vt:lpstr>
      <vt:lpstr> 4.2.5.2 TRANSFER MOULDING</vt:lpstr>
      <vt:lpstr>Advantages of Plastic Component Manufacturing</vt:lpstr>
      <vt:lpstr>Challenges in Plastic Component Manufacturing</vt:lpstr>
      <vt:lpstr>PowerPoint Presentation</vt:lpstr>
      <vt:lpstr>Grades of plastics in daily uses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Manufacturing of Plastic component</dc:title>
  <dc:creator>Windows User</dc:creator>
  <cp:lastModifiedBy>Yashpal Chopra</cp:lastModifiedBy>
  <cp:revision>16</cp:revision>
  <dcterms:created xsi:type="dcterms:W3CDTF">2023-03-04T04:23:39Z</dcterms:created>
  <dcterms:modified xsi:type="dcterms:W3CDTF">2023-03-06T10:02:08Z</dcterms:modified>
</cp:coreProperties>
</file>